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35"/>
  </p:notesMasterIdLst>
  <p:handoutMasterIdLst>
    <p:handoutMasterId r:id="rId36"/>
  </p:handoutMasterIdLst>
  <p:sldIdLst>
    <p:sldId id="445" r:id="rId2"/>
    <p:sldId id="266" r:id="rId3"/>
    <p:sldId id="270" r:id="rId4"/>
    <p:sldId id="435" r:id="rId5"/>
    <p:sldId id="436" r:id="rId6"/>
    <p:sldId id="437" r:id="rId7"/>
    <p:sldId id="438" r:id="rId8"/>
    <p:sldId id="434" r:id="rId9"/>
    <p:sldId id="285" r:id="rId10"/>
    <p:sldId id="439" r:id="rId11"/>
    <p:sldId id="433" r:id="rId12"/>
    <p:sldId id="325" r:id="rId13"/>
    <p:sldId id="440" r:id="rId14"/>
    <p:sldId id="441" r:id="rId15"/>
    <p:sldId id="442" r:id="rId16"/>
    <p:sldId id="443" r:id="rId17"/>
    <p:sldId id="444" r:id="rId18"/>
    <p:sldId id="256" r:id="rId19"/>
    <p:sldId id="365" r:id="rId20"/>
    <p:sldId id="425" r:id="rId21"/>
    <p:sldId id="419" r:id="rId22"/>
    <p:sldId id="427" r:id="rId23"/>
    <p:sldId id="426" r:id="rId24"/>
    <p:sldId id="428" r:id="rId25"/>
    <p:sldId id="423" r:id="rId26"/>
    <p:sldId id="420" r:id="rId27"/>
    <p:sldId id="431" r:id="rId28"/>
    <p:sldId id="429" r:id="rId29"/>
    <p:sldId id="430" r:id="rId30"/>
    <p:sldId id="421" r:id="rId31"/>
    <p:sldId id="424" r:id="rId32"/>
    <p:sldId id="422" r:id="rId33"/>
    <p:sldId id="377" r:id="rId34"/>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3244D"/>
    <a:srgbClr val="DD550C"/>
    <a:srgbClr val="F68026"/>
    <a:srgbClr val="496E9C"/>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00" autoAdjust="0"/>
    <p:restoredTop sz="75771" autoAdjust="0"/>
  </p:normalViewPr>
  <p:slideViewPr>
    <p:cSldViewPr>
      <p:cViewPr varScale="1">
        <p:scale>
          <a:sx n="86" d="100"/>
          <a:sy n="86" d="100"/>
        </p:scale>
        <p:origin x="1248" y="90"/>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latin typeface="Calibri" panose="020F0502020204030204" pitchFamily="34" charset="0"/>
              <a:cs typeface="Calibri" panose="020F0502020204030204" pitchFamily="34" charset="0"/>
            </a:rPr>
            <a:t>Basics</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latin typeface="Calibri" panose="020F0502020204030204" pitchFamily="34" charset="0"/>
              <a:cs typeface="Calibri" panose="020F0502020204030204" pitchFamily="34" charset="0"/>
            </a:rPr>
            <a:t>Criteria</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3200" dirty="0">
              <a:solidFill>
                <a:srgbClr val="03244D"/>
              </a:solidFill>
              <a:latin typeface="Calibri" panose="020F0502020204030204" pitchFamily="34" charset="0"/>
              <a:cs typeface="Calibri" panose="020F0502020204030204" pitchFamily="34" charset="0"/>
            </a:rPr>
            <a:t>Scheduling Criteria</a:t>
          </a:r>
          <a:endParaRPr lang="en-US" sz="32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3200" dirty="0">
              <a:solidFill>
                <a:srgbClr val="03244D"/>
              </a:solidFill>
              <a:latin typeface="Calibri" panose="020F0502020204030204" pitchFamily="34" charset="0"/>
              <a:cs typeface="Calibri" panose="020F0502020204030204" pitchFamily="34" charset="0"/>
            </a:rPr>
            <a:t>Basic Concepts</a:t>
          </a:r>
          <a:endParaRPr lang="en-US" sz="32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BD20E21A-F8F2-894D-A93F-AE537535D25D}">
      <dgm:prSet phldrT="[Text]" custT="1"/>
      <dgm:spPr>
        <a:solidFill>
          <a:srgbClr val="F68026"/>
        </a:solidFill>
        <a:ln>
          <a:solidFill>
            <a:srgbClr val="DD550C"/>
          </a:solidFill>
        </a:ln>
      </dgm:spPr>
      <dgm:t>
        <a:bodyPr/>
        <a:lstStyle/>
        <a:p>
          <a:r>
            <a:rPr lang="en-US" sz="3200" dirty="0">
              <a:solidFill>
                <a:schemeClr val="bg1"/>
              </a:solidFill>
              <a:latin typeface="Calibri" panose="020F0502020204030204" pitchFamily="34" charset="0"/>
              <a:cs typeface="Calibri" panose="020F0502020204030204" pitchFamily="34" charset="0"/>
            </a:rPr>
            <a:t>Policy</a:t>
          </a:r>
        </a:p>
      </dgm:t>
    </dgm:pt>
    <dgm:pt modelId="{8D89A05F-A56A-BD4B-AC5E-B142B3403C45}" type="parTrans" cxnId="{774253BC-1815-3A4C-BFA2-9C1A1243706C}">
      <dgm:prSet/>
      <dgm:spPr/>
      <dgm:t>
        <a:bodyPr/>
        <a:lstStyle/>
        <a:p>
          <a:endParaRPr lang="en-US"/>
        </a:p>
      </dgm:t>
    </dgm:pt>
    <dgm:pt modelId="{30875A37-14E3-4C49-B7B3-2F5C76CA8532}" type="sibTrans" cxnId="{774253BC-1815-3A4C-BFA2-9C1A1243706C}">
      <dgm:prSet/>
      <dgm:spPr/>
      <dgm:t>
        <a:bodyPr/>
        <a:lstStyle/>
        <a:p>
          <a:endParaRPr lang="en-US"/>
        </a:p>
      </dgm:t>
    </dgm:pt>
    <dgm:pt modelId="{9D0CDAEC-4012-4542-9866-353FDA8601D3}">
      <dgm:prSet custT="1"/>
      <dgm:spPr>
        <a:ln>
          <a:solidFill>
            <a:srgbClr val="DD550C"/>
          </a:solidFill>
        </a:ln>
      </dgm:spPr>
      <dgm:t>
        <a:bodyPr/>
        <a:lstStyle/>
        <a:p>
          <a:pPr>
            <a:buNone/>
          </a:pPr>
          <a:r>
            <a:rPr lang="en-US" altLang="en-US" sz="3200" dirty="0">
              <a:solidFill>
                <a:srgbClr val="03244D"/>
              </a:solidFill>
              <a:latin typeface="Calibri" panose="020F0502020204030204" pitchFamily="34" charset="0"/>
              <a:cs typeface="Calibri" panose="020F0502020204030204" pitchFamily="34" charset="0"/>
            </a:rPr>
            <a:t>Scheduling Algorithms</a:t>
          </a:r>
          <a:endParaRPr lang="en-US" sz="3200" dirty="0">
            <a:solidFill>
              <a:srgbClr val="03244D"/>
            </a:solidFill>
            <a:latin typeface="Calibri" panose="020F0502020204030204" pitchFamily="34" charset="0"/>
            <a:cs typeface="Calibri" panose="020F0502020204030204" pitchFamily="34" charset="0"/>
          </a:endParaRPr>
        </a:p>
      </dgm:t>
    </dgm:pt>
    <dgm:pt modelId="{F94EBC55-5C0F-504D-9CEC-93A65D7CD67C}" type="parTrans" cxnId="{11F930FD-F1D4-E349-BC30-7D3CFD2E5F4B}">
      <dgm:prSet/>
      <dgm:spPr/>
      <dgm:t>
        <a:bodyPr/>
        <a:lstStyle/>
        <a:p>
          <a:endParaRPr lang="en-US"/>
        </a:p>
      </dgm:t>
    </dgm:pt>
    <dgm:pt modelId="{6EF84252-0527-1B4D-88EF-7C6742A41B71}" type="sibTrans" cxnId="{11F930FD-F1D4-E349-BC30-7D3CFD2E5F4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3">
        <dgm:presLayoutVars>
          <dgm:chMax val="1"/>
          <dgm:bulletEnabled val="1"/>
        </dgm:presLayoutVars>
      </dgm:prSet>
      <dgm:spPr/>
    </dgm:pt>
    <dgm:pt modelId="{8DD32222-7FD1-4D44-9569-8990D5FC1DE1}" type="pres">
      <dgm:prSet presAssocID="{8BD9F760-55D8-46C9-876A-7B7C5C17F56E}" presName="descendantText" presStyleLbl="alignAcc1" presStyleIdx="0" presStyleCnt="3">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3">
        <dgm:presLayoutVars>
          <dgm:chMax val="1"/>
          <dgm:bulletEnabled val="1"/>
        </dgm:presLayoutVars>
      </dgm:prSet>
      <dgm:spPr/>
    </dgm:pt>
    <dgm:pt modelId="{3982FFF4-760C-46A3-874D-044CAA38386C}" type="pres">
      <dgm:prSet presAssocID="{8830577D-D1C3-4F54-9530-AE0C1540445A}" presName="descendantText" presStyleLbl="alignAcc1" presStyleIdx="1" presStyleCnt="3">
        <dgm:presLayoutVars>
          <dgm:bulletEnabled val="1"/>
        </dgm:presLayoutVars>
      </dgm:prSet>
      <dgm:spPr/>
    </dgm:pt>
    <dgm:pt modelId="{283774FF-D4EE-224A-8A6A-D8E0B2EE0946}" type="pres">
      <dgm:prSet presAssocID="{4B75A194-9719-40F7-8194-ABEDBDD52D30}" presName="sp" presStyleCnt="0"/>
      <dgm:spPr/>
    </dgm:pt>
    <dgm:pt modelId="{540E1084-8E4C-0941-ADFA-0C198269ECCA}" type="pres">
      <dgm:prSet presAssocID="{BD20E21A-F8F2-894D-A93F-AE537535D25D}" presName="composite" presStyleCnt="0"/>
      <dgm:spPr/>
    </dgm:pt>
    <dgm:pt modelId="{5B1C94EF-805F-CB49-8415-072CE0731D9A}" type="pres">
      <dgm:prSet presAssocID="{BD20E21A-F8F2-894D-A93F-AE537535D25D}" presName="parentText" presStyleLbl="alignNode1" presStyleIdx="2" presStyleCnt="3">
        <dgm:presLayoutVars>
          <dgm:chMax val="1"/>
          <dgm:bulletEnabled val="1"/>
        </dgm:presLayoutVars>
      </dgm:prSet>
      <dgm:spPr/>
    </dgm:pt>
    <dgm:pt modelId="{53505C3C-6509-A94E-A6E6-4A49A3C10891}" type="pres">
      <dgm:prSet presAssocID="{BD20E21A-F8F2-894D-A93F-AE537535D25D}" presName="descendantText" presStyleLbl="alignAcc1" presStyleIdx="2" presStyleCnt="3">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9F27D897-A08D-884A-B983-FB28716F2A80}" type="presOf" srcId="{9D0CDAEC-4012-4542-9866-353FDA8601D3}" destId="{53505C3C-6509-A94E-A6E6-4A49A3C10891}"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774253BC-1815-3A4C-BFA2-9C1A1243706C}" srcId="{EB7C0D9E-9654-4FA8-AA10-8416CD667475}" destId="{BD20E21A-F8F2-894D-A93F-AE537535D25D}" srcOrd="2" destOrd="0" parTransId="{8D89A05F-A56A-BD4B-AC5E-B142B3403C45}" sibTransId="{30875A37-14E3-4C49-B7B3-2F5C76CA8532}"/>
    <dgm:cxn modelId="{DA39E7CB-BF20-4E86-AE58-CFE7C891843E}" type="presOf" srcId="{562F0A6A-C0FA-4223-9C9D-CECB0D32ECA1}" destId="{3982FFF4-760C-46A3-874D-044CAA38386C}" srcOrd="0" destOrd="0" presId="urn:microsoft.com/office/officeart/2005/8/layout/chevron2"/>
    <dgm:cxn modelId="{85B3E0F1-8629-2344-8EB3-F5190905BFAF}" type="presOf" srcId="{BD20E21A-F8F2-894D-A93F-AE537535D25D}" destId="{5B1C94EF-805F-CB49-8415-072CE0731D9A}" srcOrd="0" destOrd="0" presId="urn:microsoft.com/office/officeart/2005/8/layout/chevron2"/>
    <dgm:cxn modelId="{9AE6DCF6-3C23-4086-854E-17A2285C5DDF}" type="presOf" srcId="{EB7C0D9E-9654-4FA8-AA10-8416CD667475}" destId="{067E5312-089B-48DC-B8EC-9E6FE94590BE}" srcOrd="0" destOrd="0" presId="urn:microsoft.com/office/officeart/2005/8/layout/chevron2"/>
    <dgm:cxn modelId="{11F930FD-F1D4-E349-BC30-7D3CFD2E5F4B}" srcId="{BD20E21A-F8F2-894D-A93F-AE537535D25D}" destId="{9D0CDAEC-4012-4542-9866-353FDA8601D3}" srcOrd="0" destOrd="0" parTransId="{F94EBC55-5C0F-504D-9CEC-93A65D7CD67C}" sibTransId="{6EF84252-0527-1B4D-88EF-7C6742A41B71}"/>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A12ABF99-F66A-5A42-B463-38DD4F27D092}" type="presParOf" srcId="{067E5312-089B-48DC-B8EC-9E6FE94590BE}" destId="{283774FF-D4EE-224A-8A6A-D8E0B2EE0946}" srcOrd="3" destOrd="0" presId="urn:microsoft.com/office/officeart/2005/8/layout/chevron2"/>
    <dgm:cxn modelId="{21730464-2CD1-C54E-B6F4-AAB1C9393711}" type="presParOf" srcId="{067E5312-089B-48DC-B8EC-9E6FE94590BE}" destId="{540E1084-8E4C-0941-ADFA-0C198269ECCA}" srcOrd="4" destOrd="0" presId="urn:microsoft.com/office/officeart/2005/8/layout/chevron2"/>
    <dgm:cxn modelId="{C65381BF-2326-E149-893F-F98AC468687B}" type="presParOf" srcId="{540E1084-8E4C-0941-ADFA-0C198269ECCA}" destId="{5B1C94EF-805F-CB49-8415-072CE0731D9A}" srcOrd="0" destOrd="0" presId="urn:microsoft.com/office/officeart/2005/8/layout/chevron2"/>
    <dgm:cxn modelId="{FDEE3950-9FB6-944A-B5FD-15349E0520C3}" type="presParOf" srcId="{540E1084-8E4C-0941-ADFA-0C198269ECCA}" destId="{53505C3C-6509-A94E-A6E6-4A49A3C10891}"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51588" y="253099"/>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Basics</a:t>
          </a:r>
        </a:p>
      </dsp:txBody>
      <dsp:txXfrm rot="-5400000">
        <a:off x="1" y="588551"/>
        <a:ext cx="1174079" cy="503176"/>
      </dsp:txXfrm>
    </dsp:sp>
    <dsp:sp modelId="{8DD32222-7FD1-4D44-9569-8990D5FC1DE1}">
      <dsp:nvSpPr>
        <dsp:cNvPr id="0" name=""/>
        <dsp:cNvSpPr/>
      </dsp:nvSpPr>
      <dsp:spPr>
        <a:xfrm rot="5400000">
          <a:off x="3987186" y="-2811596"/>
          <a:ext cx="1090216" cy="6716430"/>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en-US" sz="3200" kern="1200" dirty="0">
              <a:solidFill>
                <a:srgbClr val="03244D"/>
              </a:solidFill>
              <a:latin typeface="Calibri" panose="020F0502020204030204" pitchFamily="34" charset="0"/>
              <a:cs typeface="Calibri" panose="020F0502020204030204" pitchFamily="34" charset="0"/>
            </a:rPr>
            <a:t>Basic Concepts</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54731"/>
        <a:ext cx="6663210" cy="983776"/>
      </dsp:txXfrm>
    </dsp:sp>
    <dsp:sp modelId="{B7F0D56F-B6AA-4702-8D3C-0269DB547BC3}">
      <dsp:nvSpPr>
        <dsp:cNvPr id="0" name=""/>
        <dsp:cNvSpPr/>
      </dsp:nvSpPr>
      <dsp:spPr>
        <a:xfrm rot="5400000">
          <a:off x="-251588" y="1737060"/>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Criteria</a:t>
          </a:r>
        </a:p>
      </dsp:txBody>
      <dsp:txXfrm rot="-5400000">
        <a:off x="1" y="2072512"/>
        <a:ext cx="1174079" cy="503176"/>
      </dsp:txXfrm>
    </dsp:sp>
    <dsp:sp modelId="{3982FFF4-760C-46A3-874D-044CAA38386C}">
      <dsp:nvSpPr>
        <dsp:cNvPr id="0" name=""/>
        <dsp:cNvSpPr/>
      </dsp:nvSpPr>
      <dsp:spPr>
        <a:xfrm rot="5400000">
          <a:off x="3987186" y="-1327635"/>
          <a:ext cx="1090216" cy="6716430"/>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en-US" sz="3200" kern="1200" dirty="0">
              <a:solidFill>
                <a:srgbClr val="03244D"/>
              </a:solidFill>
              <a:latin typeface="Calibri" panose="020F0502020204030204" pitchFamily="34" charset="0"/>
              <a:cs typeface="Calibri" panose="020F0502020204030204" pitchFamily="34" charset="0"/>
            </a:rPr>
            <a:t>Scheduling Criteria</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1538692"/>
        <a:ext cx="6663210" cy="983776"/>
      </dsp:txXfrm>
    </dsp:sp>
    <dsp:sp modelId="{5B1C94EF-805F-CB49-8415-072CE0731D9A}">
      <dsp:nvSpPr>
        <dsp:cNvPr id="0" name=""/>
        <dsp:cNvSpPr/>
      </dsp:nvSpPr>
      <dsp:spPr>
        <a:xfrm rot="5400000">
          <a:off x="-251588" y="3221021"/>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Calibri" panose="020F0502020204030204" pitchFamily="34" charset="0"/>
              <a:cs typeface="Calibri" panose="020F0502020204030204" pitchFamily="34" charset="0"/>
            </a:rPr>
            <a:t>Policy</a:t>
          </a:r>
        </a:p>
      </dsp:txBody>
      <dsp:txXfrm rot="-5400000">
        <a:off x="1" y="3556473"/>
        <a:ext cx="1174079" cy="503176"/>
      </dsp:txXfrm>
    </dsp:sp>
    <dsp:sp modelId="{53505C3C-6509-A94E-A6E6-4A49A3C10891}">
      <dsp:nvSpPr>
        <dsp:cNvPr id="0" name=""/>
        <dsp:cNvSpPr/>
      </dsp:nvSpPr>
      <dsp:spPr>
        <a:xfrm rot="5400000">
          <a:off x="3987186" y="156325"/>
          <a:ext cx="1090216" cy="6716430"/>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en-US" sz="3200" kern="1200" dirty="0">
              <a:solidFill>
                <a:srgbClr val="03244D"/>
              </a:solidFill>
              <a:latin typeface="Calibri" panose="020F0502020204030204" pitchFamily="34" charset="0"/>
              <a:cs typeface="Calibri" panose="020F0502020204030204" pitchFamily="34" charset="0"/>
            </a:rPr>
            <a:t>Scheduling Algorithms</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3022652"/>
        <a:ext cx="6663210" cy="9837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zguide.zeromq.org/page:al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1</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Hans" baseline="0" dirty="0">
                <a:latin typeface="Times New Roman" charset="0"/>
                <a:ea typeface="ＭＳ Ｐゴシック" charset="0"/>
                <a:cs typeface="ＭＳ Ｐゴシック" charset="0"/>
              </a:rPr>
              <a:t>2021Spring</a:t>
            </a:r>
          </a:p>
          <a:p>
            <a:r>
              <a:rPr lang="en-US" altLang="zh-Hans" baseline="0">
                <a:latin typeface="Times New Roman" charset="0"/>
                <a:ea typeface="ＭＳ Ｐゴシック" charset="0"/>
                <a:cs typeface="ＭＳ Ｐゴシック" charset="0"/>
              </a:rPr>
              <a:t>50 min: slides 1-29</a:t>
            </a:r>
          </a:p>
          <a:p>
            <a:endParaRPr lang="en-US" altLang="zh-Hans" baseline="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See also (1) COMP3500 07b process control (2) COMP3500 31b-scheduling</a:t>
            </a:r>
          </a:p>
          <a:p>
            <a:r>
              <a:rPr lang="en-US" altLang="zh-Hans" baseline="0" dirty="0">
                <a:latin typeface="Times New Roman" charset="0"/>
                <a:ea typeface="ＭＳ Ｐゴシック" charset="0"/>
                <a:cs typeface="ＭＳ Ｐゴシック" charset="0"/>
              </a:rPr>
              <a:t>Reference: http://slideplayer.com/slide/4976336/</a:t>
            </a:r>
          </a:p>
          <a:p>
            <a:endParaRPr lang="en-US" altLang="zh-Han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2018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Spring</a:t>
            </a:r>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50</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Minutes: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1-16=11-26</a:t>
            </a:r>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406310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kern="0" dirty="0">
                <a:solidFill>
                  <a:srgbClr val="DD550C"/>
                </a:solidFill>
              </a:rPr>
              <a:t>https://stackoverflow.com/questions/731233/activemq-or-rabbitmq-or-zeromq-or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kern="0" dirty="0">
              <a:solidFill>
                <a:srgbClr val="DD550C"/>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kern="0" dirty="0">
                <a:solidFill>
                  <a:srgbClr val="DD550C"/>
                </a:solidFill>
              </a:rPr>
              <a:t>https://thrift.apache.org</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331475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12</a:t>
            </a:fld>
            <a:endParaRPr lang="en-US"/>
          </a:p>
        </p:txBody>
      </p:sp>
    </p:spTree>
    <p:extLst>
      <p:ext uri="{BB962C8B-B14F-4D97-AF65-F5344CB8AC3E}">
        <p14:creationId xmlns:p14="http://schemas.microsoft.com/office/powerpoint/2010/main" val="3695943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https://grpc.io/docs/tutorials/basic/cpp/</a:t>
            </a:r>
          </a:p>
        </p:txBody>
      </p:sp>
      <p:sp>
        <p:nvSpPr>
          <p:cNvPr id="4" name="Slide Number Placeholder 3"/>
          <p:cNvSpPr>
            <a:spLocks noGrp="1"/>
          </p:cNvSpPr>
          <p:nvPr>
            <p:ph type="sldNum" sz="quarter" idx="5"/>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204352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16</a:t>
            </a:fld>
            <a:endParaRPr lang="en-US"/>
          </a:p>
        </p:txBody>
      </p:sp>
    </p:spTree>
    <p:extLst>
      <p:ext uri="{BB962C8B-B14F-4D97-AF65-F5344CB8AC3E}">
        <p14:creationId xmlns:p14="http://schemas.microsoft.com/office/powerpoint/2010/main" val="4146517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17</a:t>
            </a:fld>
            <a:endParaRPr lang="en-US"/>
          </a:p>
        </p:txBody>
      </p:sp>
    </p:spTree>
    <p:extLst>
      <p:ext uri="{BB962C8B-B14F-4D97-AF65-F5344CB8AC3E}">
        <p14:creationId xmlns:p14="http://schemas.microsoft.com/office/powerpoint/2010/main" val="3865894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18</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Hans" baseline="0" dirty="0">
                <a:latin typeface="Times New Roman" charset="0"/>
                <a:ea typeface="ＭＳ Ｐゴシック" charset="0"/>
                <a:cs typeface="ＭＳ Ｐゴシック" charset="0"/>
              </a:rPr>
              <a:t>See also (1) COMP3500 07b process control (2) COMP3500 31b-scheduling</a:t>
            </a:r>
          </a:p>
          <a:p>
            <a:r>
              <a:rPr lang="en-US" altLang="zh-Hans" baseline="0" dirty="0">
                <a:latin typeface="Times New Roman" charset="0"/>
                <a:ea typeface="ＭＳ Ｐゴシック" charset="0"/>
                <a:cs typeface="ＭＳ Ｐゴシック" charset="0"/>
              </a:rPr>
              <a:t>Reference: http://slideplayer.com/slide/4976336/</a:t>
            </a:r>
          </a:p>
          <a:p>
            <a:endParaRPr lang="en-US" altLang="zh-Han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2018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Spring</a:t>
            </a:r>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50</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Minutes: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1-16=11-26</a:t>
            </a:r>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Overview </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Basic idea of “multi-level queue scheduling”</a:t>
            </a:r>
          </a:p>
        </p:txBody>
      </p:sp>
    </p:spTree>
    <p:extLst>
      <p:ext uri="{BB962C8B-B14F-4D97-AF65-F5344CB8AC3E}">
        <p14:creationId xmlns:p14="http://schemas.microsoft.com/office/powerpoint/2010/main" val="243768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https://www.careercup.com/question?id=5104497948884992</a:t>
            </a:r>
          </a:p>
          <a:p>
            <a:endParaRPr lang="en-US" dirty="0"/>
          </a:p>
          <a:p>
            <a:r>
              <a:rPr lang="en-US" dirty="0"/>
              <a:t>https://www.glassdoor.ca/Interview/Truck-scheduling-problem-QTN_263353.htm</a:t>
            </a:r>
          </a:p>
        </p:txBody>
      </p:sp>
      <p:sp>
        <p:nvSpPr>
          <p:cNvPr id="4" name="Slide Number Placeholder 3"/>
          <p:cNvSpPr>
            <a:spLocks noGrp="1"/>
          </p:cNvSpPr>
          <p:nvPr>
            <p:ph type="sldNum" sz="quarter" idx="10"/>
          </p:nvPr>
        </p:nvSpPr>
        <p:spPr/>
        <p:txBody>
          <a:bodyPr/>
          <a:lstStyle/>
          <a:p>
            <a:fld id="{BA95FC9D-A361-0047-A127-CC478746A09D}" type="slidenum">
              <a:rPr lang="en-US" smtClean="0"/>
              <a:pPr/>
              <a:t>20</a:t>
            </a:fld>
            <a:endParaRPr lang="en-US"/>
          </a:p>
        </p:txBody>
      </p:sp>
    </p:spTree>
    <p:extLst>
      <p:ext uri="{BB962C8B-B14F-4D97-AF65-F5344CB8AC3E}">
        <p14:creationId xmlns:p14="http://schemas.microsoft.com/office/powerpoint/2010/main" val="2175821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21</a:t>
            </a:fld>
            <a:endParaRPr lang="en-US"/>
          </a:p>
        </p:txBody>
      </p:sp>
    </p:spTree>
    <p:extLst>
      <p:ext uri="{BB962C8B-B14F-4D97-AF65-F5344CB8AC3E}">
        <p14:creationId xmlns:p14="http://schemas.microsoft.com/office/powerpoint/2010/main" val="80135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Process </a:t>
            </a:r>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context</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is the minimal set of data used by a </a:t>
            </a:r>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process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that must be saved to allow the process to be interrupted, and later continued from the same point.</a:t>
            </a:r>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22</a:t>
            </a:fld>
            <a:endParaRPr lang="en-US"/>
          </a:p>
        </p:txBody>
      </p:sp>
    </p:spTree>
    <p:extLst>
      <p:ext uri="{BB962C8B-B14F-4D97-AF65-F5344CB8AC3E}">
        <p14:creationId xmlns:p14="http://schemas.microsoft.com/office/powerpoint/2010/main" val="33536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https://stackoverflow.com/questions/731233/activemq-or-rabbitmq-or-zeromq-or</a:t>
            </a:r>
          </a:p>
          <a:p>
            <a:endParaRPr lang="en-US" dirty="0"/>
          </a:p>
          <a:p>
            <a:pPr fontAlgn="base"/>
            <a:r>
              <a:rPr lang="en-US" sz="1200" b="1" i="0" kern="1200" dirty="0">
                <a:solidFill>
                  <a:schemeClr val="tx1"/>
                </a:solidFill>
                <a:effectLst/>
                <a:latin typeface="Times New Roman" pitchFamily="-65" charset="0"/>
                <a:ea typeface="ＭＳ Ｐゴシック" pitchFamily="-65" charset="-128"/>
                <a:cs typeface="ＭＳ Ｐゴシック" pitchFamily="-65" charset="-128"/>
              </a:rPr>
              <a:t>RabbitMQ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one of the leading implementation of the AMQP protocol (along with Apache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Qpid</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Therefore, it implements a broker architecture, meaning that messages are queued on a central node before being sent to clients. This approach makes RabbitMQ very easy to use and deploy, because advanced scenarios like routing, load balancing or persistent message queuing are supported in just a few lines of code. However, it also makes it less scalable and “slower” because the central node adds latency and message envelopes are quite big.</a:t>
            </a:r>
          </a:p>
          <a:p>
            <a:pPr fontAlgn="base"/>
            <a:r>
              <a:rPr lang="en-US" sz="1200" b="1" i="0" kern="1200" dirty="0" err="1">
                <a:solidFill>
                  <a:schemeClr val="tx1"/>
                </a:solidFill>
                <a:effectLst/>
                <a:latin typeface="Times New Roman" pitchFamily="-65" charset="0"/>
                <a:ea typeface="ＭＳ Ｐゴシック" pitchFamily="-65" charset="-128"/>
                <a:cs typeface="ＭＳ Ｐゴシック" pitchFamily="-65" charset="-128"/>
              </a:rPr>
              <a:t>ZeroMq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a very lightweight messaging system specially designed for high throughput/low latency scenarios like the one you can find in the financial world.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Zmq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supports many advanced messaging scenarios but contrary to RabbitMQ, you’ll have to implement most of them yourself by combining various pieces of the framework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e.g</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 sockets and devices).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Zmq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very flexible but you’ll have to study the </a:t>
            </a:r>
            <a:r>
              <a:rPr lang="en-US" sz="1200" b="0" i="0" u="sng" kern="1200" dirty="0">
                <a:solidFill>
                  <a:schemeClr val="tx1"/>
                </a:solidFill>
                <a:effectLst/>
                <a:latin typeface="Times New Roman" pitchFamily="-65" charset="0"/>
                <a:ea typeface="ＭＳ Ｐゴシック" pitchFamily="-65" charset="-128"/>
                <a:cs typeface="ＭＳ Ｐゴシック" pitchFamily="-65" charset="-128"/>
                <a:hlinkClick r:id="rId3"/>
              </a:rPr>
              <a:t>80 pages or so of the guide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(which I recommend reading for anybody writing distributed system, even if you don’t use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Zmq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before being able to do anything more complicated than sending messages between 2 peers.</a:t>
            </a:r>
          </a:p>
          <a:p>
            <a:pPr fontAlgn="base"/>
            <a:r>
              <a:rPr lang="en-US" sz="1200" b="1" i="0" kern="1200" dirty="0">
                <a:solidFill>
                  <a:schemeClr val="tx1"/>
                </a:solidFill>
                <a:effectLst/>
                <a:latin typeface="Times New Roman" pitchFamily="-65" charset="0"/>
                <a:ea typeface="ＭＳ Ｐゴシック" pitchFamily="-65" charset="-128"/>
                <a:cs typeface="ＭＳ Ｐゴシック" pitchFamily="-65" charset="-128"/>
              </a:rPr>
              <a:t>ActiveMQ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in the middle ground. Like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Zmq</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it can be deployed with both broker and P2P topologies. Like RabbitMQ, it’s easier to implement advanced scenarios but usually at the cost of raw performance. It’s the Swiss army knife of messaging :-).</a:t>
            </a:r>
          </a:p>
          <a:p>
            <a:pPr fontAlgn="base"/>
            <a:r>
              <a:rPr lang="en-US" sz="1200" b="0" i="0" kern="1200" dirty="0">
                <a:solidFill>
                  <a:schemeClr val="tx1"/>
                </a:solidFill>
                <a:effectLst/>
                <a:latin typeface="Times New Roman" pitchFamily="-65" charset="0"/>
                <a:ea typeface="ＭＳ Ｐゴシック" pitchFamily="-65" charset="-128"/>
                <a:cs typeface="ＭＳ Ｐゴシック" pitchFamily="-65" charset="-128"/>
              </a:rPr>
              <a:t>Finally, all 3 products:</a:t>
            </a:r>
          </a:p>
          <a:p>
            <a:pPr fontAlgn="base"/>
            <a:r>
              <a:rPr lang="en-US" sz="1200" b="0" i="0" kern="1200" dirty="0">
                <a:solidFill>
                  <a:schemeClr val="tx1"/>
                </a:solidFill>
                <a:effectLst/>
                <a:latin typeface="Times New Roman" pitchFamily="-65" charset="0"/>
                <a:ea typeface="ＭＳ Ｐゴシック" pitchFamily="-65" charset="-128"/>
                <a:cs typeface="ＭＳ Ｐゴシック" pitchFamily="-65" charset="-128"/>
              </a:rPr>
              <a:t>have client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apis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for the most common languages (C++, Java,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.Net</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Python, Php, Ruby, …)</a:t>
            </a:r>
          </a:p>
          <a:p>
            <a:pPr fontAlgn="base"/>
            <a:r>
              <a:rPr lang="en-US" sz="1200" b="0" i="0" kern="1200" dirty="0">
                <a:solidFill>
                  <a:schemeClr val="tx1"/>
                </a:solidFill>
                <a:effectLst/>
                <a:latin typeface="Times New Roman" pitchFamily="-65" charset="0"/>
                <a:ea typeface="ＭＳ Ｐゴシック" pitchFamily="-65" charset="-128"/>
                <a:cs typeface="ＭＳ Ｐゴシック" pitchFamily="-65" charset="-128"/>
              </a:rPr>
              <a:t>have strong documentation</a:t>
            </a:r>
          </a:p>
          <a:p>
            <a:pPr fontAlgn="base"/>
            <a:r>
              <a:rPr lang="en-US" sz="1200" b="0" i="0" kern="1200" dirty="0">
                <a:solidFill>
                  <a:schemeClr val="tx1"/>
                </a:solidFill>
                <a:effectLst/>
                <a:latin typeface="Times New Roman" pitchFamily="-65" charset="0"/>
                <a:ea typeface="ＭＳ Ｐゴシック" pitchFamily="-65" charset="-128"/>
                <a:cs typeface="ＭＳ Ｐゴシック" pitchFamily="-65" charset="-128"/>
              </a:rPr>
              <a:t>are actively supported</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2</a:t>
            </a:fld>
            <a:endParaRPr lang="en-US"/>
          </a:p>
        </p:txBody>
      </p:sp>
    </p:spTree>
    <p:extLst>
      <p:ext uri="{BB962C8B-B14F-4D97-AF65-F5344CB8AC3E}">
        <p14:creationId xmlns:p14="http://schemas.microsoft.com/office/powerpoint/2010/main" val="850668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23</a:t>
            </a:fld>
            <a:endParaRPr lang="en-US"/>
          </a:p>
        </p:txBody>
      </p:sp>
    </p:spTree>
    <p:extLst>
      <p:ext uri="{BB962C8B-B14F-4D97-AF65-F5344CB8AC3E}">
        <p14:creationId xmlns:p14="http://schemas.microsoft.com/office/powerpoint/2010/main" val="387920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24</a:t>
            </a:fld>
            <a:endParaRPr lang="en-US"/>
          </a:p>
        </p:txBody>
      </p:sp>
    </p:spTree>
    <p:extLst>
      <p:ext uri="{BB962C8B-B14F-4D97-AF65-F5344CB8AC3E}">
        <p14:creationId xmlns:p14="http://schemas.microsoft.com/office/powerpoint/2010/main" val="3547527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Time out</a:t>
            </a: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I/</a:t>
            </a:r>
            <a:r>
              <a:rPr lang="en-US" sz="1200" kern="1200" baseline="0" dirty="0" err="1">
                <a:solidFill>
                  <a:schemeClr val="tx1"/>
                </a:solidFill>
                <a:latin typeface="Times New Roman" pitchFamily="-65" charset="0"/>
                <a:ea typeface="ＭＳ Ｐゴシック" pitchFamily="-65" charset="-128"/>
                <a:cs typeface="ＭＳ Ｐゴシック" pitchFamily="-65" charset="-128"/>
              </a:rPr>
              <a:t>Os</a:t>
            </a:r>
            <a:endParaRPr lang="en-US" sz="1200" kern="1200" baseline="0" dirty="0">
              <a:solidFill>
                <a:schemeClr val="tx1"/>
              </a:solidFill>
              <a:latin typeface="Times New Roman" pitchFamily="-65" charset="0"/>
              <a:ea typeface="ＭＳ Ｐゴシック" pitchFamily="-65" charset="-128"/>
              <a:cs typeface="ＭＳ Ｐゴシック" pitchFamily="-65" charset="-128"/>
            </a:endParaRP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Be preempted</a:t>
            </a:r>
          </a:p>
          <a:p>
            <a:pPr marL="228600" indent="-228600">
              <a:buAutoNum type="arabicPeriod" startAt="4"/>
            </a:pPr>
            <a:r>
              <a:rPr lang="en-US" sz="1200" kern="1200" baseline="0" dirty="0">
                <a:solidFill>
                  <a:schemeClr val="tx1"/>
                </a:solidFill>
                <a:latin typeface="Times New Roman" pitchFamily="-65" charset="0"/>
                <a:ea typeface="ＭＳ Ｐゴシック" pitchFamily="-65" charset="-128"/>
                <a:cs typeface="ＭＳ Ｐゴシック" pitchFamily="-65" charset="-128"/>
              </a:rPr>
              <a:t>Done</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event (synchronization)</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26</a:t>
            </a:fld>
            <a:endParaRPr lang="en-US"/>
          </a:p>
        </p:txBody>
      </p:sp>
    </p:spTree>
    <p:extLst>
      <p:ext uri="{BB962C8B-B14F-4D97-AF65-F5344CB8AC3E}">
        <p14:creationId xmlns:p14="http://schemas.microsoft.com/office/powerpoint/2010/main" val="39888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Time out</a:t>
            </a: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I/</a:t>
            </a:r>
            <a:r>
              <a:rPr lang="en-US" sz="1200" kern="1200" baseline="0" dirty="0" err="1">
                <a:solidFill>
                  <a:schemeClr val="tx1"/>
                </a:solidFill>
                <a:latin typeface="Times New Roman" pitchFamily="-65" charset="0"/>
                <a:ea typeface="ＭＳ Ｐゴシック" pitchFamily="-65" charset="-128"/>
                <a:cs typeface="ＭＳ Ｐゴシック" pitchFamily="-65" charset="-128"/>
              </a:rPr>
              <a:t>Os</a:t>
            </a:r>
            <a:endParaRPr lang="en-US" sz="1200" kern="1200" baseline="0" dirty="0">
              <a:solidFill>
                <a:schemeClr val="tx1"/>
              </a:solidFill>
              <a:latin typeface="Times New Roman" pitchFamily="-65" charset="0"/>
              <a:ea typeface="ＭＳ Ｐゴシック" pitchFamily="-65" charset="-128"/>
              <a:cs typeface="ＭＳ Ｐゴシック" pitchFamily="-65" charset="-128"/>
            </a:endParaRP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Be preempted</a:t>
            </a:r>
          </a:p>
          <a:p>
            <a:pPr marL="228600" indent="-228600">
              <a:buAutoNum type="arabicPeriod" startAt="4"/>
            </a:pPr>
            <a:r>
              <a:rPr lang="en-US" sz="1200" kern="1200" baseline="0" dirty="0">
                <a:solidFill>
                  <a:schemeClr val="tx1"/>
                </a:solidFill>
                <a:latin typeface="Times New Roman" pitchFamily="-65" charset="0"/>
                <a:ea typeface="ＭＳ Ｐゴシック" pitchFamily="-65" charset="-128"/>
                <a:cs typeface="ＭＳ Ｐゴシック" pitchFamily="-65" charset="-128"/>
              </a:rPr>
              <a:t>Done</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event (synchronization)</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27</a:t>
            </a:fld>
            <a:endParaRPr lang="en-US"/>
          </a:p>
        </p:txBody>
      </p:sp>
    </p:spTree>
    <p:extLst>
      <p:ext uri="{BB962C8B-B14F-4D97-AF65-F5344CB8AC3E}">
        <p14:creationId xmlns:p14="http://schemas.microsoft.com/office/powerpoint/2010/main" val="235781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PCB in Linux: include/</a:t>
            </a:r>
            <a:r>
              <a:rPr lang="en-US" dirty="0" err="1"/>
              <a:t>linux</a:t>
            </a:r>
            <a:r>
              <a:rPr lang="en-US" dirty="0"/>
              <a:t>/</a:t>
            </a:r>
            <a:r>
              <a:rPr lang="en-US" dirty="0" err="1"/>
              <a:t>sched.h</a:t>
            </a:r>
            <a:r>
              <a:rPr lang="en-US" dirty="0"/>
              <a:t>,</a:t>
            </a:r>
          </a:p>
          <a:p>
            <a:endParaRPr lang="en-US" dirty="0"/>
          </a:p>
          <a:p>
            <a:r>
              <a:rPr lang="en-US" dirty="0" err="1"/>
              <a:t>task_struct</a:t>
            </a:r>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29</a:t>
            </a:fld>
            <a:endParaRPr lang="en-US"/>
          </a:p>
        </p:txBody>
      </p:sp>
    </p:spTree>
    <p:extLst>
      <p:ext uri="{BB962C8B-B14F-4D97-AF65-F5344CB8AC3E}">
        <p14:creationId xmlns:p14="http://schemas.microsoft.com/office/powerpoint/2010/main" val="410729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A95FC9D-A361-0047-A127-CC478746A09D}" type="slidenum">
              <a:rPr lang="en-US" smtClean="0"/>
              <a:pPr/>
              <a:t>30</a:t>
            </a:fld>
            <a:endParaRPr lang="en-US"/>
          </a:p>
        </p:txBody>
      </p:sp>
    </p:spTree>
    <p:extLst>
      <p:ext uri="{BB962C8B-B14F-4D97-AF65-F5344CB8AC3E}">
        <p14:creationId xmlns:p14="http://schemas.microsoft.com/office/powerpoint/2010/main" val="2495110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“Reduce response time”</a:t>
            </a:r>
          </a:p>
        </p:txBody>
      </p:sp>
      <p:sp>
        <p:nvSpPr>
          <p:cNvPr id="4" name="Slide Number Placeholder 3"/>
          <p:cNvSpPr>
            <a:spLocks noGrp="1"/>
          </p:cNvSpPr>
          <p:nvPr>
            <p:ph type="sldNum" sz="quarter" idx="10"/>
          </p:nvPr>
        </p:nvSpPr>
        <p:spPr/>
        <p:txBody>
          <a:bodyPr/>
          <a:lstStyle/>
          <a:p>
            <a:fld id="{BA95FC9D-A361-0047-A127-CC478746A09D}" type="slidenum">
              <a:rPr lang="en-US" smtClean="0"/>
              <a:pPr/>
              <a:t>31</a:t>
            </a:fld>
            <a:endParaRPr lang="en-US"/>
          </a:p>
        </p:txBody>
      </p:sp>
    </p:spTree>
    <p:extLst>
      <p:ext uri="{BB962C8B-B14F-4D97-AF65-F5344CB8AC3E}">
        <p14:creationId xmlns:p14="http://schemas.microsoft.com/office/powerpoint/2010/main" val="326850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Time out</a:t>
            </a: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I/</a:t>
            </a:r>
            <a:r>
              <a:rPr lang="en-US" sz="1200" kern="1200" baseline="0" dirty="0" err="1">
                <a:solidFill>
                  <a:schemeClr val="tx1"/>
                </a:solidFill>
                <a:latin typeface="Times New Roman" pitchFamily="-65" charset="0"/>
                <a:ea typeface="ＭＳ Ｐゴシック" pitchFamily="-65" charset="-128"/>
                <a:cs typeface="ＭＳ Ｐゴシック" pitchFamily="-65" charset="-128"/>
              </a:rPr>
              <a:t>Os</a:t>
            </a:r>
            <a:endParaRPr lang="en-US" sz="1200" kern="1200" baseline="0" dirty="0">
              <a:solidFill>
                <a:schemeClr val="tx1"/>
              </a:solidFill>
              <a:latin typeface="Times New Roman" pitchFamily="-65" charset="0"/>
              <a:ea typeface="ＭＳ Ｐゴシック" pitchFamily="-65" charset="-128"/>
              <a:cs typeface="ＭＳ Ｐゴシック" pitchFamily="-65" charset="-128"/>
            </a:endParaRP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Be preempted</a:t>
            </a:r>
          </a:p>
          <a:p>
            <a:pPr marL="228600" indent="-228600">
              <a:buAutoNum type="arabicPeriod" startAt="4"/>
            </a:pPr>
            <a:r>
              <a:rPr lang="en-US" sz="1200" kern="1200" baseline="0" dirty="0">
                <a:solidFill>
                  <a:schemeClr val="tx1"/>
                </a:solidFill>
                <a:latin typeface="Times New Roman" pitchFamily="-65" charset="0"/>
                <a:ea typeface="ＭＳ Ｐゴシック" pitchFamily="-65" charset="-128"/>
                <a:cs typeface="ＭＳ Ｐゴシック" pitchFamily="-65" charset="-128"/>
              </a:rPr>
              <a:t>Done</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event (synchronization)</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32</a:t>
            </a:fld>
            <a:endParaRPr lang="en-US"/>
          </a:p>
        </p:txBody>
      </p:sp>
    </p:spTree>
    <p:extLst>
      <p:ext uri="{BB962C8B-B14F-4D97-AF65-F5344CB8AC3E}">
        <p14:creationId xmlns:p14="http://schemas.microsoft.com/office/powerpoint/2010/main" val="291063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163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Advanced Message Queuing Protocol</a:t>
            </a:r>
          </a:p>
        </p:txBody>
      </p:sp>
      <p:sp>
        <p:nvSpPr>
          <p:cNvPr id="4" name="Slide Number Placeholder 3"/>
          <p:cNvSpPr>
            <a:spLocks noGrp="1"/>
          </p:cNvSpPr>
          <p:nvPr>
            <p:ph type="sldNum" sz="quarter" idx="5"/>
          </p:nvPr>
        </p:nvSpPr>
        <p:spPr/>
        <p:txBody>
          <a:bodyPr/>
          <a:lstStyle/>
          <a:p>
            <a:fld id="{BA95FC9D-A361-0047-A127-CC478746A09D}" type="slidenum">
              <a:rPr lang="en-US" smtClean="0"/>
              <a:pPr/>
              <a:t>3</a:t>
            </a:fld>
            <a:endParaRPr lang="en-US"/>
          </a:p>
        </p:txBody>
      </p:sp>
    </p:spTree>
    <p:extLst>
      <p:ext uri="{BB962C8B-B14F-4D97-AF65-F5344CB8AC3E}">
        <p14:creationId xmlns:p14="http://schemas.microsoft.com/office/powerpoint/2010/main" val="360330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Each message can be published with a </a:t>
            </a:r>
            <a:r>
              <a:rPr lang="en-US" sz="1200" b="1" dirty="0"/>
              <a:t>routing key</a:t>
            </a:r>
          </a:p>
          <a:p>
            <a:r>
              <a:rPr lang="en-US" sz="1200" dirty="0"/>
              <a:t>Each binding between an exchange and a queue has a </a:t>
            </a:r>
            <a:r>
              <a:rPr lang="en-US" sz="1200" b="1" dirty="0"/>
              <a:t>binding key</a:t>
            </a:r>
          </a:p>
          <a:p>
            <a:r>
              <a:rPr lang="en-US" sz="1200" dirty="0"/>
              <a:t>Routing of messages is determined based on matching between the routing and </a:t>
            </a:r>
            <a:r>
              <a:rPr lang="en-US" sz="1200" dirty="0">
                <a:solidFill>
                  <a:srgbClr val="03244D"/>
                </a:solidFill>
              </a:rPr>
              <a:t>	      </a:t>
            </a:r>
            <a:r>
              <a:rPr lang="en-US" sz="1200" dirty="0"/>
              <a:t>binding keys</a:t>
            </a:r>
          </a:p>
          <a:p>
            <a:endParaRPr lang="en-US" sz="1200" dirty="0"/>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4</a:t>
            </a:fld>
            <a:endParaRPr lang="en-US"/>
          </a:p>
        </p:txBody>
      </p:sp>
    </p:spTree>
    <p:extLst>
      <p:ext uri="{BB962C8B-B14F-4D97-AF65-F5344CB8AC3E}">
        <p14:creationId xmlns:p14="http://schemas.microsoft.com/office/powerpoint/2010/main" val="60114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Advanced Message Queuing Protocol</a:t>
            </a:r>
          </a:p>
        </p:txBody>
      </p:sp>
      <p:sp>
        <p:nvSpPr>
          <p:cNvPr id="4" name="Slide Number Placeholder 3"/>
          <p:cNvSpPr>
            <a:spLocks noGrp="1"/>
          </p:cNvSpPr>
          <p:nvPr>
            <p:ph type="sldNum" sz="quarter" idx="5"/>
          </p:nvPr>
        </p:nvSpPr>
        <p:spPr/>
        <p:txBody>
          <a:bodyPr/>
          <a:lstStyle/>
          <a:p>
            <a:fld id="{BA95FC9D-A361-0047-A127-CC478746A09D}" type="slidenum">
              <a:rPr lang="en-US" smtClean="0"/>
              <a:pPr/>
              <a:t>5</a:t>
            </a:fld>
            <a:endParaRPr lang="en-US"/>
          </a:p>
        </p:txBody>
      </p:sp>
    </p:spTree>
    <p:extLst>
      <p:ext uri="{BB962C8B-B14F-4D97-AF65-F5344CB8AC3E}">
        <p14:creationId xmlns:p14="http://schemas.microsoft.com/office/powerpoint/2010/main" val="1377638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Advanced Message Queuing Protocol</a:t>
            </a:r>
          </a:p>
        </p:txBody>
      </p:sp>
      <p:sp>
        <p:nvSpPr>
          <p:cNvPr id="4" name="Slide Number Placeholder 3"/>
          <p:cNvSpPr>
            <a:spLocks noGrp="1"/>
          </p:cNvSpPr>
          <p:nvPr>
            <p:ph type="sldNum" sz="quarter" idx="5"/>
          </p:nvPr>
        </p:nvSpPr>
        <p:spPr/>
        <p:txBody>
          <a:bodyPr/>
          <a:lstStyle/>
          <a:p>
            <a:fld id="{BA95FC9D-A361-0047-A127-CC478746A09D}" type="slidenum">
              <a:rPr lang="en-US" smtClean="0"/>
              <a:pPr/>
              <a:t>6</a:t>
            </a:fld>
            <a:endParaRPr lang="en-US"/>
          </a:p>
        </p:txBody>
      </p:sp>
    </p:spTree>
    <p:extLst>
      <p:ext uri="{BB962C8B-B14F-4D97-AF65-F5344CB8AC3E}">
        <p14:creationId xmlns:p14="http://schemas.microsoft.com/office/powerpoint/2010/main" val="3006807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AMQP: Advanced Message Queuing Protocol</a:t>
            </a:r>
          </a:p>
        </p:txBody>
      </p:sp>
      <p:sp>
        <p:nvSpPr>
          <p:cNvPr id="4" name="Slide Number Placeholder 3"/>
          <p:cNvSpPr>
            <a:spLocks noGrp="1"/>
          </p:cNvSpPr>
          <p:nvPr>
            <p:ph type="sldNum" sz="quarter" idx="5"/>
          </p:nvPr>
        </p:nvSpPr>
        <p:spPr/>
        <p:txBody>
          <a:bodyPr/>
          <a:lstStyle/>
          <a:p>
            <a:fld id="{BA95FC9D-A361-0047-A127-CC478746A09D}" type="slidenum">
              <a:rPr lang="en-US" smtClean="0"/>
              <a:pPr/>
              <a:t>7</a:t>
            </a:fld>
            <a:endParaRPr lang="en-US"/>
          </a:p>
        </p:txBody>
      </p:sp>
    </p:spTree>
    <p:extLst>
      <p:ext uri="{BB962C8B-B14F-4D97-AF65-F5344CB8AC3E}">
        <p14:creationId xmlns:p14="http://schemas.microsoft.com/office/powerpoint/2010/main" val="32427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65" charset="0"/>
                <a:ea typeface="ＭＳ Ｐゴシック" pitchFamily="-65" charset="-128"/>
                <a:cs typeface="ＭＳ Ｐゴシック" pitchFamily="-65" charset="-128"/>
              </a:rPr>
              <a:t>Amazon</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provides SDKs in several programming </a:t>
            </a:r>
            <a:r>
              <a:rPr lang="en-US" sz="1200" b="1" i="0" kern="1200" dirty="0">
                <a:solidFill>
                  <a:schemeClr val="tx1"/>
                </a:solidFill>
                <a:effectLst/>
                <a:latin typeface="Times New Roman" pitchFamily="-65" charset="0"/>
                <a:ea typeface="ＭＳ Ｐゴシック" pitchFamily="-65" charset="-128"/>
                <a:cs typeface="ＭＳ Ｐゴシック" pitchFamily="-65" charset="-128"/>
              </a:rPr>
              <a:t>languages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including Java, Ruby, Python, . NET, PHP and JavaScript.</a:t>
            </a:r>
            <a:endParaRPr lang="en-US" dirty="0"/>
          </a:p>
          <a:p>
            <a:endParaRPr lang="en-US" dirty="0"/>
          </a:p>
          <a:p>
            <a:r>
              <a:rPr lang="en-US" dirty="0"/>
              <a:t>https://medium.com/@drwtech/a-node-js-introduction-to-amazon-simple-queue-service-sqs-9c0edf866eca</a:t>
            </a:r>
          </a:p>
        </p:txBody>
      </p:sp>
      <p:sp>
        <p:nvSpPr>
          <p:cNvPr id="4" name="Slide Number Placeholder 3"/>
          <p:cNvSpPr>
            <a:spLocks noGrp="1"/>
          </p:cNvSpPr>
          <p:nvPr>
            <p:ph type="sldNum" sz="quarter" idx="5"/>
          </p:nvPr>
        </p:nvSpPr>
        <p:spPr/>
        <p:txBody>
          <a:bodyPr/>
          <a:lstStyle/>
          <a:p>
            <a:fld id="{BA95FC9D-A361-0047-A127-CC478746A09D}" type="slidenum">
              <a:rPr lang="en-US" smtClean="0"/>
              <a:pPr/>
              <a:t>9</a:t>
            </a:fld>
            <a:endParaRPr lang="en-US"/>
          </a:p>
        </p:txBody>
      </p:sp>
    </p:spTree>
    <p:extLst>
      <p:ext uri="{BB962C8B-B14F-4D97-AF65-F5344CB8AC3E}">
        <p14:creationId xmlns:p14="http://schemas.microsoft.com/office/powerpoint/2010/main" val="2290795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https://medium.com/@drwtech/a-node-js-introduction-to-amazon-simple-queue-service-sqs-9c0edf866eca</a:t>
            </a:r>
          </a:p>
        </p:txBody>
      </p:sp>
      <p:sp>
        <p:nvSpPr>
          <p:cNvPr id="4" name="Slide Number Placeholder 3"/>
          <p:cNvSpPr>
            <a:spLocks noGrp="1"/>
          </p:cNvSpPr>
          <p:nvPr>
            <p:ph type="sldNum" sz="quarter" idx="5"/>
          </p:nvPr>
        </p:nvSpPr>
        <p:spPr/>
        <p:txBody>
          <a:bodyPr/>
          <a:lstStyle/>
          <a:p>
            <a:fld id="{BA95FC9D-A361-0047-A127-CC478746A09D}" type="slidenum">
              <a:rPr lang="en-US" smtClean="0"/>
              <a:pPr/>
              <a:t>10</a:t>
            </a:fld>
            <a:endParaRPr lang="en-US"/>
          </a:p>
        </p:txBody>
      </p:sp>
    </p:spTree>
    <p:extLst>
      <p:ext uri="{BB962C8B-B14F-4D97-AF65-F5344CB8AC3E}">
        <p14:creationId xmlns:p14="http://schemas.microsoft.com/office/powerpoint/2010/main" val="375357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3244D"/>
                </a:solidFill>
              </a:defRPr>
            </a:lvl1pPr>
            <a:lvl2pPr>
              <a:defRPr>
                <a:solidFill>
                  <a:srgbClr val="03244D"/>
                </a:solidFill>
              </a:defRPr>
            </a:lvl2pPr>
            <a:lvl3pPr>
              <a:defRPr>
                <a:solidFill>
                  <a:srgbClr val="03244D"/>
                </a:solidFill>
              </a:defRPr>
            </a:lvl3pPr>
            <a:lvl4pPr>
              <a:defRPr>
                <a:solidFill>
                  <a:srgbClr val="03244D"/>
                </a:solidFill>
              </a:defRPr>
            </a:lvl4pPr>
            <a:lvl5pPr>
              <a:defRPr>
                <a:solidFill>
                  <a:srgbClr val="0324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solidFill>
                  <a:srgbClr val="03244D"/>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03244D"/>
                </a:solidFill>
              </a:defRPr>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03244D"/>
                </a:solidFill>
              </a:defRPr>
            </a:lvl1pPr>
            <a:lvl2pPr>
              <a:defRPr sz="2800">
                <a:solidFill>
                  <a:srgbClr val="03244D"/>
                </a:solidFill>
              </a:defRPr>
            </a:lvl2pPr>
            <a:lvl3pPr>
              <a:defRPr sz="2400">
                <a:solidFill>
                  <a:srgbClr val="03244D"/>
                </a:solidFill>
              </a:defRPr>
            </a:lvl3pPr>
            <a:lvl4pPr>
              <a:defRPr sz="2000">
                <a:solidFill>
                  <a:srgbClr val="03244D"/>
                </a:solidFill>
              </a:defRPr>
            </a:lvl4pPr>
            <a:lvl5pPr>
              <a:defRPr sz="2000">
                <a:solidFill>
                  <a:srgbClr val="0324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3244D"/>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3244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381000"/>
            <a:ext cx="115824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04800" y="1247776"/>
            <a:ext cx="11582400" cy="522922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 7500/06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gif"/></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w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800600" y="304800"/>
            <a:ext cx="7086600" cy="1743075"/>
          </a:xfrm>
        </p:spPr>
        <p:txBody>
          <a:bodyPr/>
          <a:lstStyle/>
          <a:p>
            <a:r>
              <a:rPr lang="en-US" dirty="0">
                <a:solidFill>
                  <a:srgbClr val="03244D"/>
                </a:solidFill>
                <a:latin typeface="Calibri" charset="0"/>
                <a:ea typeface="Calibri" charset="0"/>
                <a:cs typeface="Calibri" charset="0"/>
              </a:rPr>
              <a:t>COMP 7500</a:t>
            </a:r>
            <a:r>
              <a:rPr lang="en-US" altLang="zh-Hans" dirty="0">
                <a:solidFill>
                  <a:srgbClr val="03244D"/>
                </a:solidFill>
                <a:latin typeface="Calibri" charset="0"/>
                <a:ea typeface="Calibri" charset="0"/>
                <a:cs typeface="Calibri" charset="0"/>
              </a:rPr>
              <a:t>/7506</a:t>
            </a:r>
            <a:r>
              <a:rPr lang="en-US" dirty="0">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584767"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810000" cy="307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5029200" y="2219325"/>
            <a:ext cx="6858000" cy="17430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3600" b="0" kern="0" dirty="0">
                <a:solidFill>
                  <a:srgbClr val="03244D"/>
                </a:solidFill>
              </a:rPr>
              <a:t>Message Queues </a:t>
            </a:r>
            <a:r>
              <a:rPr lang="en-US" sz="3600" b="0" kern="0">
                <a:solidFill>
                  <a:srgbClr val="03244D"/>
                </a:solidFill>
              </a:rPr>
              <a:t>and RPC</a:t>
            </a:r>
            <a:endParaRPr lang="en-US" sz="3600" b="0" kern="0" dirty="0">
              <a:solidFill>
                <a:srgbClr val="03244D"/>
              </a:solidFill>
            </a:endParaRPr>
          </a:p>
        </p:txBody>
      </p:sp>
    </p:spTree>
    <p:extLst>
      <p:ext uri="{BB962C8B-B14F-4D97-AF65-F5344CB8AC3E}">
        <p14:creationId xmlns:p14="http://schemas.microsoft.com/office/powerpoint/2010/main" val="400649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FDFE2A8-A050-4B72-BE4E-E9F6FCA8DE5A}"/>
              </a:ext>
            </a:extLst>
          </p:cNvPr>
          <p:cNvSpPr>
            <a:spLocks noGrp="1" noChangeArrowheads="1"/>
          </p:cNvSpPr>
          <p:nvPr>
            <p:ph type="title"/>
          </p:nvPr>
        </p:nvSpPr>
        <p:spPr/>
        <p:txBody>
          <a:bodyPr/>
          <a:lstStyle/>
          <a:p>
            <a:r>
              <a:rPr lang="en-US" altLang="en-US" dirty="0"/>
              <a:t>Amazon SQS</a:t>
            </a:r>
          </a:p>
        </p:txBody>
      </p:sp>
      <p:pic>
        <p:nvPicPr>
          <p:cNvPr id="2050" name="Picture 2">
            <a:extLst>
              <a:ext uri="{FF2B5EF4-FFF2-40B4-BE49-F238E27FC236}">
                <a16:creationId xmlns:a16="http://schemas.microsoft.com/office/drawing/2014/main" id="{73F2846A-18C4-4182-AAAF-88B09D9EA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58" y="1752600"/>
            <a:ext cx="1031128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02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799"/>
            <a:ext cx="10363200" cy="1447801"/>
          </a:xfrm>
        </p:spPr>
        <p:txBody>
          <a:bodyPr/>
          <a:lstStyle/>
          <a:p>
            <a:r>
              <a:rPr lang="en-US" dirty="0"/>
              <a:t>RPC Frameworks in Modern Systems</a:t>
            </a:r>
            <a:endParaRPr lang="en-US" altLang="en-US" b="0" dirty="0">
              <a:solidFill>
                <a:srgbClr val="03244D"/>
              </a:solidFill>
            </a:endParaRPr>
          </a:p>
        </p:txBody>
      </p:sp>
      <p:sp>
        <p:nvSpPr>
          <p:cNvPr id="5" name="Content Placeholder 2">
            <a:extLst>
              <a:ext uri="{FF2B5EF4-FFF2-40B4-BE49-F238E27FC236}">
                <a16:creationId xmlns:a16="http://schemas.microsoft.com/office/drawing/2014/main" id="{80955D0B-C83A-F544-9227-90D924748594}"/>
              </a:ext>
            </a:extLst>
          </p:cNvPr>
          <p:cNvSpPr txBox="1">
            <a:spLocks/>
          </p:cNvSpPr>
          <p:nvPr/>
        </p:nvSpPr>
        <p:spPr bwMode="auto">
          <a:xfrm>
            <a:off x="1219200" y="2362200"/>
            <a:ext cx="10675626" cy="2362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3244D"/>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rgbClr val="03244D"/>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rgbClr val="03244D"/>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a:lstStyle>
          <a:p>
            <a:pPr marL="0" indent="0">
              <a:spcBef>
                <a:spcPts val="1200"/>
              </a:spcBef>
              <a:spcAft>
                <a:spcPts val="600"/>
              </a:spcAft>
              <a:buNone/>
            </a:pPr>
            <a:r>
              <a:rPr lang="en-US" sz="3600" b="0" kern="0" dirty="0"/>
              <a:t>Google: </a:t>
            </a:r>
            <a:r>
              <a:rPr lang="en-US" sz="3600" b="0" kern="0" dirty="0">
                <a:solidFill>
                  <a:srgbClr val="DD550C"/>
                </a:solidFill>
              </a:rPr>
              <a:t>https://grpc.io</a:t>
            </a:r>
          </a:p>
          <a:p>
            <a:pPr marL="0" indent="0">
              <a:spcBef>
                <a:spcPts val="1200"/>
              </a:spcBef>
              <a:spcAft>
                <a:spcPts val="600"/>
              </a:spcAft>
              <a:buNone/>
            </a:pPr>
            <a:endParaRPr lang="en-US" sz="3600" b="0" kern="0" dirty="0">
              <a:solidFill>
                <a:srgbClr val="DD550C"/>
              </a:solidFill>
            </a:endParaRPr>
          </a:p>
          <a:p>
            <a:pPr marL="0" indent="0">
              <a:spcBef>
                <a:spcPts val="1200"/>
              </a:spcBef>
              <a:spcAft>
                <a:spcPts val="600"/>
              </a:spcAft>
              <a:buNone/>
            </a:pPr>
            <a:r>
              <a:rPr lang="en-US" sz="3600" b="0" kern="0" dirty="0"/>
              <a:t>Facebook: </a:t>
            </a:r>
            <a:r>
              <a:rPr lang="en-US" sz="3600" b="0" kern="0" dirty="0">
                <a:solidFill>
                  <a:srgbClr val="DD550C"/>
                </a:solidFill>
              </a:rPr>
              <a:t>https://github.com/facebook/fbthrift</a:t>
            </a:r>
            <a:endParaRPr lang="en-US" altLang="en-US" sz="3600" b="0" kern="0" dirty="0">
              <a:solidFill>
                <a:srgbClr val="DD550C"/>
              </a:solidFill>
            </a:endParaRPr>
          </a:p>
        </p:txBody>
      </p:sp>
    </p:spTree>
    <p:extLst>
      <p:ext uri="{BB962C8B-B14F-4D97-AF65-F5344CB8AC3E}">
        <p14:creationId xmlns:p14="http://schemas.microsoft.com/office/powerpoint/2010/main" val="146480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325" y="-791005"/>
            <a:ext cx="11923088" cy="7649005"/>
          </a:xfrm>
        </p:spPr>
      </p:pic>
      <p:sp>
        <p:nvSpPr>
          <p:cNvPr id="3" name="TextBox 2"/>
          <p:cNvSpPr txBox="1"/>
          <p:nvPr/>
        </p:nvSpPr>
        <p:spPr>
          <a:xfrm>
            <a:off x="661550" y="6019800"/>
            <a:ext cx="2378408" cy="369332"/>
          </a:xfrm>
          <a:prstGeom prst="rect">
            <a:avLst/>
          </a:prstGeom>
          <a:noFill/>
        </p:spPr>
        <p:txBody>
          <a:bodyPr wrap="none" rtlCol="0">
            <a:spAutoFit/>
          </a:bodyPr>
          <a:lstStyle/>
          <a:p>
            <a:r>
              <a:rPr lang="en-US" sz="1800" b="0" dirty="0">
                <a:latin typeface="Calibri" panose="020F0502020204030204" pitchFamily="34" charset="0"/>
                <a:cs typeface="Calibri" panose="020F0502020204030204" pitchFamily="34" charset="0"/>
              </a:rPr>
              <a:t>Credit: https://grpc.io/</a:t>
            </a:r>
          </a:p>
        </p:txBody>
      </p:sp>
    </p:spTree>
    <p:extLst>
      <p:ext uri="{BB962C8B-B14F-4D97-AF65-F5344CB8AC3E}">
        <p14:creationId xmlns:p14="http://schemas.microsoft.com/office/powerpoint/2010/main" val="15094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570-F34D-46C3-92DA-CE584A325842}"/>
              </a:ext>
            </a:extLst>
          </p:cNvPr>
          <p:cNvSpPr>
            <a:spLocks noGrp="1"/>
          </p:cNvSpPr>
          <p:nvPr>
            <p:ph type="title"/>
          </p:nvPr>
        </p:nvSpPr>
        <p:spPr/>
        <p:txBody>
          <a:bodyPr/>
          <a:lstStyle/>
          <a:p>
            <a:r>
              <a:rPr lang="en-US" dirty="0" err="1"/>
              <a:t>gRPC</a:t>
            </a:r>
            <a:r>
              <a:rPr lang="en-US" dirty="0"/>
              <a:t> Basics</a:t>
            </a:r>
          </a:p>
        </p:txBody>
      </p:sp>
      <p:sp>
        <p:nvSpPr>
          <p:cNvPr id="3" name="Content Placeholder 2">
            <a:extLst>
              <a:ext uri="{FF2B5EF4-FFF2-40B4-BE49-F238E27FC236}">
                <a16:creationId xmlns:a16="http://schemas.microsoft.com/office/drawing/2014/main" id="{D2709284-8BDD-4BE2-9A3D-B975217B3B15}"/>
              </a:ext>
            </a:extLst>
          </p:cNvPr>
          <p:cNvSpPr>
            <a:spLocks noGrp="1"/>
          </p:cNvSpPr>
          <p:nvPr>
            <p:ph idx="1"/>
          </p:nvPr>
        </p:nvSpPr>
        <p:spPr>
          <a:xfrm>
            <a:off x="609600" y="1247776"/>
            <a:ext cx="10744200" cy="2867024"/>
          </a:xfrm>
        </p:spPr>
        <p:txBody>
          <a:bodyPr/>
          <a:lstStyle/>
          <a:p>
            <a:r>
              <a:rPr lang="en-US" dirty="0"/>
              <a:t>Define a service in a .proto file.</a:t>
            </a:r>
          </a:p>
          <a:p>
            <a:r>
              <a:rPr lang="en-US" dirty="0"/>
              <a:t>Generate server and client code using the protocol buffer compiler.</a:t>
            </a:r>
          </a:p>
          <a:p>
            <a:r>
              <a:rPr lang="en-US" dirty="0"/>
              <a:t>Use the C++ </a:t>
            </a:r>
            <a:r>
              <a:rPr lang="en-US" dirty="0" err="1"/>
              <a:t>gRPC</a:t>
            </a:r>
            <a:r>
              <a:rPr lang="en-US" dirty="0"/>
              <a:t> API to write a simple client and server for your service.</a:t>
            </a:r>
          </a:p>
          <a:p>
            <a:endParaRPr lang="en-US" dirty="0"/>
          </a:p>
        </p:txBody>
      </p:sp>
      <p:sp>
        <p:nvSpPr>
          <p:cNvPr id="5" name="Rectangle 4">
            <a:extLst>
              <a:ext uri="{FF2B5EF4-FFF2-40B4-BE49-F238E27FC236}">
                <a16:creationId xmlns:a16="http://schemas.microsoft.com/office/drawing/2014/main" id="{DD6D9ADD-0240-4C55-BF19-019D79768C89}"/>
              </a:ext>
            </a:extLst>
          </p:cNvPr>
          <p:cNvSpPr/>
          <p:nvPr/>
        </p:nvSpPr>
        <p:spPr>
          <a:xfrm>
            <a:off x="341194" y="5943600"/>
            <a:ext cx="6096000" cy="369332"/>
          </a:xfrm>
          <a:prstGeom prst="rect">
            <a:avLst/>
          </a:prstGeom>
        </p:spPr>
        <p:txBody>
          <a:bodyPr>
            <a:spAutoFit/>
          </a:bodyPr>
          <a:lstStyle/>
          <a:p>
            <a:pPr algn="l"/>
            <a:r>
              <a:rPr lang="en-US" sz="1800" b="0" dirty="0">
                <a:latin typeface="Calibri" panose="020F0502020204030204" pitchFamily="34" charset="0"/>
                <a:cs typeface="Calibri" panose="020F0502020204030204" pitchFamily="34" charset="0"/>
              </a:rPr>
              <a:t>https://grpc.io/docs/tutorials/basic/cpp/</a:t>
            </a:r>
          </a:p>
        </p:txBody>
      </p:sp>
      <p:pic>
        <p:nvPicPr>
          <p:cNvPr id="6" name="Content Placeholder 1">
            <a:extLst>
              <a:ext uri="{FF2B5EF4-FFF2-40B4-BE49-F238E27FC236}">
                <a16:creationId xmlns:a16="http://schemas.microsoft.com/office/drawing/2014/main" id="{2DF7F69B-FB52-4C4B-9CED-4212519B1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886200" y="2947240"/>
            <a:ext cx="6096000" cy="391076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57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753A5D-3EEB-47C4-9ACB-8DC5BA6A5BE3}"/>
              </a:ext>
            </a:extLst>
          </p:cNvPr>
          <p:cNvPicPr>
            <a:picLocks noChangeAspect="1"/>
          </p:cNvPicPr>
          <p:nvPr/>
        </p:nvPicPr>
        <p:blipFill>
          <a:blip r:embed="rId2"/>
          <a:stretch>
            <a:fillRect/>
          </a:stretch>
        </p:blipFill>
        <p:spPr>
          <a:xfrm>
            <a:off x="19334" y="228600"/>
            <a:ext cx="11991975" cy="6191250"/>
          </a:xfrm>
          <a:prstGeom prst="rect">
            <a:avLst/>
          </a:prstGeom>
        </p:spPr>
      </p:pic>
      <p:sp>
        <p:nvSpPr>
          <p:cNvPr id="2" name="Title 1">
            <a:extLst>
              <a:ext uri="{FF2B5EF4-FFF2-40B4-BE49-F238E27FC236}">
                <a16:creationId xmlns:a16="http://schemas.microsoft.com/office/drawing/2014/main" id="{C7EEF204-AA5C-4135-8687-1AF210FD6846}"/>
              </a:ext>
            </a:extLst>
          </p:cNvPr>
          <p:cNvSpPr>
            <a:spLocks noGrp="1"/>
          </p:cNvSpPr>
          <p:nvPr>
            <p:ph type="title"/>
          </p:nvPr>
        </p:nvSpPr>
        <p:spPr>
          <a:xfrm>
            <a:off x="6629400" y="214952"/>
            <a:ext cx="5181600" cy="838200"/>
          </a:xfrm>
        </p:spPr>
        <p:txBody>
          <a:bodyPr/>
          <a:lstStyle/>
          <a:p>
            <a:r>
              <a:rPr lang="en-US" dirty="0"/>
              <a:t>The .proto File</a:t>
            </a:r>
          </a:p>
        </p:txBody>
      </p:sp>
    </p:spTree>
    <p:extLst>
      <p:ext uri="{BB962C8B-B14F-4D97-AF65-F5344CB8AC3E}">
        <p14:creationId xmlns:p14="http://schemas.microsoft.com/office/powerpoint/2010/main" val="388415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80C-7491-49CF-A7C1-DF03E9E1B46F}"/>
              </a:ext>
            </a:extLst>
          </p:cNvPr>
          <p:cNvPicPr>
            <a:picLocks noChangeAspect="1"/>
          </p:cNvPicPr>
          <p:nvPr/>
        </p:nvPicPr>
        <p:blipFill>
          <a:blip r:embed="rId2"/>
          <a:stretch>
            <a:fillRect/>
          </a:stretch>
        </p:blipFill>
        <p:spPr>
          <a:xfrm>
            <a:off x="190500" y="342900"/>
            <a:ext cx="11811000" cy="6172200"/>
          </a:xfrm>
          <a:prstGeom prst="rect">
            <a:avLst/>
          </a:prstGeom>
        </p:spPr>
      </p:pic>
      <p:sp>
        <p:nvSpPr>
          <p:cNvPr id="2" name="Title 1">
            <a:extLst>
              <a:ext uri="{FF2B5EF4-FFF2-40B4-BE49-F238E27FC236}">
                <a16:creationId xmlns:a16="http://schemas.microsoft.com/office/drawing/2014/main" id="{C7EEF204-AA5C-4135-8687-1AF210FD6846}"/>
              </a:ext>
            </a:extLst>
          </p:cNvPr>
          <p:cNvSpPr>
            <a:spLocks noGrp="1"/>
          </p:cNvSpPr>
          <p:nvPr>
            <p:ph type="title"/>
          </p:nvPr>
        </p:nvSpPr>
        <p:spPr>
          <a:xfrm>
            <a:off x="7509681" y="1600200"/>
            <a:ext cx="4457700" cy="838200"/>
          </a:xfrm>
        </p:spPr>
        <p:txBody>
          <a:bodyPr/>
          <a:lstStyle/>
          <a:p>
            <a:r>
              <a:rPr lang="en-US" sz="3600" dirty="0">
                <a:solidFill>
                  <a:srgbClr val="FF0000"/>
                </a:solidFill>
              </a:rPr>
              <a:t>route_guide_server.cc</a:t>
            </a:r>
          </a:p>
        </p:txBody>
      </p:sp>
    </p:spTree>
    <p:extLst>
      <p:ext uri="{BB962C8B-B14F-4D97-AF65-F5344CB8AC3E}">
        <p14:creationId xmlns:p14="http://schemas.microsoft.com/office/powerpoint/2010/main" val="134127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F204-AA5C-4135-8687-1AF210FD6846}"/>
              </a:ext>
            </a:extLst>
          </p:cNvPr>
          <p:cNvSpPr>
            <a:spLocks noGrp="1"/>
          </p:cNvSpPr>
          <p:nvPr>
            <p:ph type="title"/>
          </p:nvPr>
        </p:nvSpPr>
        <p:spPr>
          <a:xfrm>
            <a:off x="7543800" y="457200"/>
            <a:ext cx="4457700" cy="838200"/>
          </a:xfrm>
        </p:spPr>
        <p:txBody>
          <a:bodyPr/>
          <a:lstStyle/>
          <a:p>
            <a:r>
              <a:rPr lang="en-US" sz="3600" dirty="0">
                <a:solidFill>
                  <a:srgbClr val="FF0000"/>
                </a:solidFill>
              </a:rPr>
              <a:t>route_guide_server.cc</a:t>
            </a:r>
          </a:p>
        </p:txBody>
      </p:sp>
      <p:pic>
        <p:nvPicPr>
          <p:cNvPr id="5" name="Picture 4">
            <a:extLst>
              <a:ext uri="{FF2B5EF4-FFF2-40B4-BE49-F238E27FC236}">
                <a16:creationId xmlns:a16="http://schemas.microsoft.com/office/drawing/2014/main" id="{4CB53004-38C6-4F30-95F5-3667D1BAC94C}"/>
              </a:ext>
            </a:extLst>
          </p:cNvPr>
          <p:cNvPicPr>
            <a:picLocks noChangeAspect="1"/>
          </p:cNvPicPr>
          <p:nvPr/>
        </p:nvPicPr>
        <p:blipFill>
          <a:blip r:embed="rId3"/>
          <a:stretch>
            <a:fillRect/>
          </a:stretch>
        </p:blipFill>
        <p:spPr>
          <a:xfrm>
            <a:off x="457200" y="1752600"/>
            <a:ext cx="15537568" cy="4495800"/>
          </a:xfrm>
          <a:prstGeom prst="rect">
            <a:avLst/>
          </a:prstGeom>
        </p:spPr>
      </p:pic>
    </p:spTree>
    <p:extLst>
      <p:ext uri="{BB962C8B-B14F-4D97-AF65-F5344CB8AC3E}">
        <p14:creationId xmlns:p14="http://schemas.microsoft.com/office/powerpoint/2010/main" val="3572618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7048A-759B-4CE5-97E5-C5D3B31D2DC9}"/>
              </a:ext>
            </a:extLst>
          </p:cNvPr>
          <p:cNvPicPr>
            <a:picLocks noChangeAspect="1"/>
          </p:cNvPicPr>
          <p:nvPr/>
        </p:nvPicPr>
        <p:blipFill>
          <a:blip r:embed="rId3"/>
          <a:stretch>
            <a:fillRect/>
          </a:stretch>
        </p:blipFill>
        <p:spPr>
          <a:xfrm>
            <a:off x="0" y="277518"/>
            <a:ext cx="12192000" cy="6302963"/>
          </a:xfrm>
          <a:prstGeom prst="rect">
            <a:avLst/>
          </a:prstGeom>
        </p:spPr>
      </p:pic>
      <p:sp>
        <p:nvSpPr>
          <p:cNvPr id="2" name="Title 1">
            <a:extLst>
              <a:ext uri="{FF2B5EF4-FFF2-40B4-BE49-F238E27FC236}">
                <a16:creationId xmlns:a16="http://schemas.microsoft.com/office/drawing/2014/main" id="{C7EEF204-AA5C-4135-8687-1AF210FD6846}"/>
              </a:ext>
            </a:extLst>
          </p:cNvPr>
          <p:cNvSpPr>
            <a:spLocks noGrp="1"/>
          </p:cNvSpPr>
          <p:nvPr>
            <p:ph type="title"/>
          </p:nvPr>
        </p:nvSpPr>
        <p:spPr>
          <a:xfrm>
            <a:off x="7315200" y="152400"/>
            <a:ext cx="4457700" cy="838200"/>
          </a:xfrm>
        </p:spPr>
        <p:txBody>
          <a:bodyPr/>
          <a:lstStyle/>
          <a:p>
            <a:r>
              <a:rPr lang="en-US" sz="3600" dirty="0">
                <a:solidFill>
                  <a:srgbClr val="FF0000"/>
                </a:solidFill>
              </a:rPr>
              <a:t>route_guide_client.cc</a:t>
            </a:r>
          </a:p>
        </p:txBody>
      </p:sp>
    </p:spTree>
    <p:extLst>
      <p:ext uri="{BB962C8B-B14F-4D97-AF65-F5344CB8AC3E}">
        <p14:creationId xmlns:p14="http://schemas.microsoft.com/office/powerpoint/2010/main" val="94457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800600" y="304800"/>
            <a:ext cx="7086600" cy="1743075"/>
          </a:xfrm>
        </p:spPr>
        <p:txBody>
          <a:bodyPr/>
          <a:lstStyle/>
          <a:p>
            <a:r>
              <a:rPr lang="en-US" dirty="0">
                <a:solidFill>
                  <a:srgbClr val="03244D"/>
                </a:solidFill>
                <a:latin typeface="Calibri" charset="0"/>
                <a:ea typeface="Calibri" charset="0"/>
                <a:cs typeface="Calibri" charset="0"/>
              </a:rPr>
              <a:t>COMP 7500</a:t>
            </a:r>
            <a:r>
              <a:rPr lang="en-US" altLang="zh-Hans" dirty="0">
                <a:solidFill>
                  <a:srgbClr val="03244D"/>
                </a:solidFill>
                <a:latin typeface="Calibri" charset="0"/>
                <a:ea typeface="Calibri" charset="0"/>
                <a:cs typeface="Calibri" charset="0"/>
              </a:rPr>
              <a:t>/7506</a:t>
            </a:r>
            <a:r>
              <a:rPr lang="en-US" dirty="0">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584767"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810000" cy="307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5029200" y="2219325"/>
            <a:ext cx="6858000" cy="17430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3600" b="0" kern="0" dirty="0">
                <a:solidFill>
                  <a:srgbClr val="03244D"/>
                </a:solidFill>
              </a:rPr>
              <a:t>Basic Scheduling Concepts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304800"/>
            <a:ext cx="11582400" cy="1066800"/>
          </a:xfrm>
        </p:spPr>
        <p:txBody>
          <a:bodyPr/>
          <a:lstStyle/>
          <a:p>
            <a:r>
              <a:rPr lang="en-US" dirty="0"/>
              <a:t>Learning Objectives</a:t>
            </a:r>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1559985335"/>
              </p:ext>
            </p:extLst>
          </p:nvPr>
        </p:nvGraphicFramePr>
        <p:xfrm>
          <a:off x="2150745" y="1600200"/>
          <a:ext cx="789051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628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11582400" cy="1355964"/>
          </a:xfrm>
        </p:spPr>
        <p:txBody>
          <a:bodyPr>
            <a:noAutofit/>
          </a:bodyPr>
          <a:lstStyle/>
          <a:p>
            <a:pPr lvl="0"/>
            <a:r>
              <a:rPr lang="en-US" dirty="0"/>
              <a:t>Messaging Queues for Building Distributed Systems</a:t>
            </a:r>
          </a:p>
        </p:txBody>
      </p:sp>
      <p:pic>
        <p:nvPicPr>
          <p:cNvPr id="2050" name="Picture 2" descr="http://www.riverace.com/images/qpid-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4447" y="1805225"/>
            <a:ext cx="3058452" cy="163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rabbitmq.com/img/rabbitmq_logo_str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75" y="2337769"/>
            <a:ext cx="3941198" cy="8256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commons/3/3a/Tibco_logo-_Palo_Alto,_CA_company-_(PNG)_2013-11-24_1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6435" y="5315953"/>
            <a:ext cx="3615261" cy="10357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wiki.apache.org/confluence/download/attachments/38683/ACTIVEMQ?version=1&amp;modificationDate=1247268698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42" y="3789558"/>
            <a:ext cx="4611045" cy="136181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data:image/jpeg;base64,/9j/4AAQSkZJRgABAQAAAQABAAD/2wCEAAkGBxQQEBMOExMWEBUXEhQUFxgYFhYbFhQUGR0XIhUXHxUkIjQgHBonHRcfITEhJSwrLi4uFx81ODMsNyktOiwBCgoKDg0OGxAPGzclICUsNTAsODQ3LC82NDcsNDcsLC42LDQ4MCwyLCwsLywsLDcsLissLCw0LCwsLCw0LSwsLP/AABEIAD4AdAMBEQACEQEDEQH/xAAbAAEAAgMBAQAAAAAAAAAAAAAABAUBBgcCA//EADsQAAEDAQUCBw4HAAAAAAAAAAEAAgMRBAUSITFBYQYTIjNRUnEUFyNCVHKRkpOhssHR0gc0YnOBgrH/xAAbAQEAAgMBAQAAAAAAAAAAAAAAAwYCBAUBB//EADURAAEDAgMECAUDBQAAAAAAAAABAgMEEQUSITFRcZETIjIzQVJhsQYUFuHwU8HRIzSBgqH/2gAMAwEAAhEDEQA/AO4oAgCAIAgKnhPe5sdnNoDBIQ5owk01NNaFRSyZG5jew+kSqnSJVtovrsNP75L/ACZvtT9q1fnF8p3vppn6i8vuO+U/yZvtT9qfOL5R9NM/VXl9ywuDhw+1WiOzmBrA6vKEhNKAnTDuUkdSr3I2xq1uBsp4HSpJe3p9zdltldCAIAgCAIAgCAIAgI5t0YyMjB/Zv1WfRSeVeRh0jd5rP4h2tjrC4Ne1xxx5BwJ16FBUwyLH2V5KdjApo21iKrk2L4puOWYgub0EvkXkpdfmoPOnNDNVGqKi2Uma5HJdNhfcB/z8Ha74SpafvEObjH9k/wDx7nYl1SghAEAQBAEAQBAEAQHELzYOPmyHPSbP1FXiBV6JvBPYrEiJndxUr7awYNBqFm5VsZQtTMV1FHdTbVrdxtPBa6I7Qx5eXDCWgYSBqDu3L5N8SVslPWuRltVXb6H0imqn09FToy2rTabluGKCdkzC8uaTSpBGYOyi4UeNVLXXRE5L/JBV18s0Lo3WspuHdTty2vqGr3N5L/JweiafazTFxNdy6+D4lNVve2S2iJs9bkcjEbsJC7xEEAQBAEAQBAEBxK8+fm/ek+Iq7wd03gnsVmTtu4qQbRHibTRSKlwx2VbkbuE9YLDKTdOm46LwSuB0MAkLw7jWseAAeTQHL3r498XxWrb71d+xdIcQbLSxNRvZbYvorGWuBroqojbHrpkVLWJiyICTYdT2D5qyfDXeycE91IJtiExW4gCAIAgCAIAgCA4recLuPm5Ludk8V3WO5XWF7eibr4J7Fakaud2nipG4h/Ud6rvopc7d6GOV24cQ7qO9V30TO3egyu3HVLnFLJZgcvBBfIvjFb1if7e6Fooe5TgSlUDcCAk2HU9g+asnw13snBP3IptiExW41wgCAIAgCAIAgKy0X5BG5zHOoWmhGErQlxOmicrXO1T0U246GZ6I5qaLwPVnvmGR4ia+rjpkaH+VlFiNPLJ0bHXUxfRzMZnc3Q8i+4cWDFXlYa4Thr0YqUWKYlTq/Ki+Nti25mXyM2XNb2vyPlb71ga4sc8hzciMJ2rl4q2knktLIrVZuTeZwUk7mo5rdFPMFugkeI2yVcdMsjur0rQjwyikkSNkyqq+hk+GdjFe5uiHia87O1zmmQ1bkeSSK9FelYvw+hY5WrMunoZNpqhzUcjdpa2RgpjBqHAEdmxd7DMNjpbvY5VzIm389TRkct8q+BIXWIwgCAIAgCAIAgNcmueQvtTqNPGNozPbUehcN+HyufM6ydZNDqsrI0bEl+ztMwXRI2SzPo0CNlH57c/TqvY6CVskLrJ1U1PH1cbmStv2l0Izrmnx1Y0RHHXE2Q4aeYdq11w6pR/9NEbre6LpyX88CZKyDL11zabFTXmSZ7okdJaX0aRIyjM9uXo0U8lBK6SZ1k6yaf8ACJlXGjIm37K6mIboka+yuo3wYOPPbX3oygla+B1k6qah1ZGrZUv2thW3ld8sEUrSGGMyB2LxtchRc+qpJ6eGRFRMqre/iblPURTSMVL5kS1vA227+Zj8xv8AgVmpu5ZwQ4c3eO4qSFMRBAEAQBAEAQBAEAQBAEAQGHNByIqvFRF2hFtsAC9BlAEAQBAf/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data:image/jpeg;base64,/9j/4AAQSkZJRgABAQAAAQABAAD/2wCEAAkGBxQQEBMOExMWEBUXEhQUFxgYFhYbFhQUGR0XIhUXHxUkIjQgHBonHRcfITEhJSwrLi4uFx81ODMsNyktOiwBCgoKDg0OGxAPGzclICUsNTAsODQ3LC82NDcsNDcsLC42LDQ4MCwyLCwsLywsLDcsLissLCw0LCwsLCw0LSwsLP/AABEIAD4AdAMBEQACEQEDEQH/xAAbAAEAAgMBAQAAAAAAAAAAAAAABAUBBgcCA//EADsQAAEDAQUCBw4HAAAAAAAAAAEAAgMRBAUSITFBYQYTIjNRUnEUFyNCVHKRkpOhssHR0gc0YnOBgrH/xAAbAQEAAgMBAQAAAAAAAAAAAAAAAwYCBAUBB//EADURAAEDAgMECAUDBQAAAAAAAAABAgMEEQUSITFRcZETIjIzQVJhsQYUFuHwU8HRIzSBgqH/2gAMAwEAAhEDEQA/AO4oAgCAIAgKnhPe5sdnNoDBIQ5owk01NNaFRSyZG5jew+kSqnSJVtovrsNP75L/ACZvtT9q1fnF8p3vppn6i8vuO+U/yZvtT9qfOL5R9NM/VXl9ywuDhw+1WiOzmBrA6vKEhNKAnTDuUkdSr3I2xq1uBsp4HSpJe3p9zdltldCAIAgCAIAgCAIAgI5t0YyMjB/Zv1WfRSeVeRh0jd5rP4h2tjrC4Ne1xxx5BwJ16FBUwyLH2V5KdjApo21iKrk2L4puOWYgub0EvkXkpdfmoPOnNDNVGqKi2Uma5HJdNhfcB/z8Ha74SpafvEObjH9k/wDx7nYl1SghAEAQBAEAQBAEAQHELzYOPmyHPSbP1FXiBV6JvBPYrEiJndxUr7awYNBqFm5VsZQtTMV1FHdTbVrdxtPBa6I7Qx5eXDCWgYSBqDu3L5N8SVslPWuRltVXb6H0imqn09FToy2rTabluGKCdkzC8uaTSpBGYOyi4UeNVLXXRE5L/JBV18s0Lo3WspuHdTty2vqGr3N5L/JweiafazTFxNdy6+D4lNVve2S2iJs9bkcjEbsJC7xEEAQBAEAQBAEBxK8+fm/ek+Iq7wd03gnsVmTtu4qQbRHibTRSKlwx2VbkbuE9YLDKTdOm46LwSuB0MAkLw7jWseAAeTQHL3r498XxWrb71d+xdIcQbLSxNRvZbYvorGWuBroqojbHrpkVLWJiyICTYdT2D5qyfDXeycE91IJtiExW4gCAIAgCAIAgCA4recLuPm5Ludk8V3WO5XWF7eibr4J7Fakaud2nipG4h/Ud6rvopc7d6GOV24cQ7qO9V30TO3egyu3HVLnFLJZgcvBBfIvjFb1if7e6Fooe5TgSlUDcCAk2HU9g+asnw13snBP3IptiExW41wgCAIAgCAIAgKy0X5BG5zHOoWmhGErQlxOmicrXO1T0U246GZ6I5qaLwPVnvmGR4ia+rjpkaH+VlFiNPLJ0bHXUxfRzMZnc3Q8i+4cWDFXlYa4Thr0YqUWKYlTq/Ki+Nti25mXyM2XNb2vyPlb71ga4sc8hzciMJ2rl4q2knktLIrVZuTeZwUk7mo5rdFPMFugkeI2yVcdMsjur0rQjwyikkSNkyqq+hk+GdjFe5uiHia87O1zmmQ1bkeSSK9FelYvw+hY5WrMunoZNpqhzUcjdpa2RgpjBqHAEdmxd7DMNjpbvY5VzIm389TRkct8q+BIXWIwgCAIAgCAIAgNcmueQvtTqNPGNozPbUehcN+HyufM6ydZNDqsrI0bEl+ztMwXRI2SzPo0CNlH57c/TqvY6CVskLrJ1U1PH1cbmStv2l0Izrmnx1Y0RHHXE2Q4aeYdq11w6pR/9NEbre6LpyX88CZKyDL11zabFTXmSZ7okdJaX0aRIyjM9uXo0U8lBK6SZ1k6yaf8ACJlXGjIm37K6mIboka+yuo3wYOPPbX3oygla+B1k6qah1ZGrZUv2thW3ld8sEUrSGGMyB2LxtchRc+qpJ6eGRFRMqre/iblPURTSMVL5kS1vA227+Zj8xv8AgVmpu5ZwQ4c3eO4qSFMRBAEAQBAEAQBAEAQBAEAQGHNByIqvFRF2hFtsAC9BlAEAQBAf/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data:image/jpeg;base64,/9j/4AAQSkZJRgABAQAAAQABAAD/2wCEAAkGBxQQEBMOExMWEBUXEhQUFxgYFhYbFhQUGR0XIhUXHxUkIjQgHBonHRcfITEhJSwrLi4uFx81ODMsNyktOiwBCgoKDg0OGxAPGzclICUsNTAsODQ3LC82NDcsNDcsLC42LDQ4MCwyLCwsLywsLDcsLissLCw0LCwsLCw0LSwsLP/AABEIAD4AdAMBEQACEQEDEQH/xAAbAAEAAgMBAQAAAAAAAAAAAAAABAUBBgcCA//EADsQAAEDAQUCBw4HAAAAAAAAAAEAAgMRBAUSITFBYQYTIjNRUnEUFyNCVHKRkpOhssHR0gc0YnOBgrH/xAAbAQEAAgMBAQAAAAAAAAAAAAAAAwYCBAUBB//EADURAAEDAgMECAUDBQAAAAAAAAABAgMEEQUSITFRcZETIjIzQVJhsQYUFuHwU8HRIzSBgqH/2gAMAwEAAhEDEQA/AO4oAgCAIAgKnhPe5sdnNoDBIQ5owk01NNaFRSyZG5jew+kSqnSJVtovrsNP75L/ACZvtT9q1fnF8p3vppn6i8vuO+U/yZvtT9qfOL5R9NM/VXl9ywuDhw+1WiOzmBrA6vKEhNKAnTDuUkdSr3I2xq1uBsp4HSpJe3p9zdltldCAIAgCAIAgCAIAgI5t0YyMjB/Zv1WfRSeVeRh0jd5rP4h2tjrC4Ne1xxx5BwJ16FBUwyLH2V5KdjApo21iKrk2L4puOWYgub0EvkXkpdfmoPOnNDNVGqKi2Uma5HJdNhfcB/z8Ha74SpafvEObjH9k/wDx7nYl1SghAEAQBAEAQBAEAQHELzYOPmyHPSbP1FXiBV6JvBPYrEiJndxUr7awYNBqFm5VsZQtTMV1FHdTbVrdxtPBa6I7Qx5eXDCWgYSBqDu3L5N8SVslPWuRltVXb6H0imqn09FToy2rTabluGKCdkzC8uaTSpBGYOyi4UeNVLXXRE5L/JBV18s0Lo3WspuHdTty2vqGr3N5L/JweiafazTFxNdy6+D4lNVve2S2iJs9bkcjEbsJC7xEEAQBAEAQBAEBxK8+fm/ek+Iq7wd03gnsVmTtu4qQbRHibTRSKlwx2VbkbuE9YLDKTdOm46LwSuB0MAkLw7jWseAAeTQHL3r498XxWrb71d+xdIcQbLSxNRvZbYvorGWuBroqojbHrpkVLWJiyICTYdT2D5qyfDXeycE91IJtiExW4gCAIAgCAIAgCA4recLuPm5Ludk8V3WO5XWF7eibr4J7Fakaud2nipG4h/Ud6rvopc7d6GOV24cQ7qO9V30TO3egyu3HVLnFLJZgcvBBfIvjFb1if7e6Fooe5TgSlUDcCAk2HU9g+asnw13snBP3IptiExW41wgCAIAgCAIAgKy0X5BG5zHOoWmhGErQlxOmicrXO1T0U246GZ6I5qaLwPVnvmGR4ia+rjpkaH+VlFiNPLJ0bHXUxfRzMZnc3Q8i+4cWDFXlYa4Thr0YqUWKYlTq/Ki+Nti25mXyM2XNb2vyPlb71ga4sc8hzciMJ2rl4q2knktLIrVZuTeZwUk7mo5rdFPMFugkeI2yVcdMsjur0rQjwyikkSNkyqq+hk+GdjFe5uiHia87O1zmmQ1bkeSSK9FelYvw+hY5WrMunoZNpqhzUcjdpa2RgpjBqHAEdmxd7DMNjpbvY5VzIm389TRkct8q+BIXWIwgCAIAgCAIAgNcmueQvtTqNPGNozPbUehcN+HyufM6ydZNDqsrI0bEl+ztMwXRI2SzPo0CNlH57c/TqvY6CVskLrJ1U1PH1cbmStv2l0Izrmnx1Y0RHHXE2Q4aeYdq11w6pR/9NEbre6LpyX88CZKyDL11zabFTXmSZ7okdJaX0aRIyjM9uXo0U8lBK6SZ1k6yaf8ACJlXGjIm37K6mIboka+yuo3wYOPPbX3oygla+B1k6qah1ZGrZUv2thW3ld8sEUrSGGMyB2LxtchRc+qpJ6eGRFRMqre/iblPURTSMVL5kS1vA227+Zj8xv8AgVmpu5ZwQ4c3eO4qSFMRBAEAQBAEAQBAEAQBAEAQGHNByIqvFRF2hFtsAC9BlAEAQBAf/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6" descr="data:image/jpeg;base64,/9j/4AAQSkZJRgABAQAAAQABAAD/2wCEAAkGBxQQEBMOExMWEBUXEhQUFxgYFhYbFhQUGR0XIhUXHxUkIjQgHBonHRcfITEhJSwrLi4uFx81ODMsNyktOiwBCgoKDg0OGxAPGzclICUsNTAsODQ3LC82NDcsNDcsLC42LDQ4MCwyLCwsLywsLDcsLissLCw0LCwsLCw0LSwsLP/AABEIAD4AdAMBEQACEQEDEQH/xAAbAAEAAgMBAQAAAAAAAAAAAAAABAUBBgcCA//EADsQAAEDAQUCBw4HAAAAAAAAAAEAAgMRBAUSITFBYQYTIjNRUnEUFyNCVHKRkpOhssHR0gc0YnOBgrH/xAAbAQEAAgMBAQAAAAAAAAAAAAAAAwYCBAUBB//EADURAAEDAgMECAUDBQAAAAAAAAABAgMEEQUSITFRcZETIjIzQVJhsQYUFuHwU8HRIzSBgqH/2gAMAwEAAhEDEQA/AO4oAgCAIAgKnhPe5sdnNoDBIQ5owk01NNaFRSyZG5jew+kSqnSJVtovrsNP75L/ACZvtT9q1fnF8p3vppn6i8vuO+U/yZvtT9qfOL5R9NM/VXl9ywuDhw+1WiOzmBrA6vKEhNKAnTDuUkdSr3I2xq1uBsp4HSpJe3p9zdltldCAIAgCAIAgCAIAgI5t0YyMjB/Zv1WfRSeVeRh0jd5rP4h2tjrC4Ne1xxx5BwJ16FBUwyLH2V5KdjApo21iKrk2L4puOWYgub0EvkXkpdfmoPOnNDNVGqKi2Uma5HJdNhfcB/z8Ha74SpafvEObjH9k/wDx7nYl1SghAEAQBAEAQBAEAQHELzYOPmyHPSbP1FXiBV6JvBPYrEiJndxUr7awYNBqFm5VsZQtTMV1FHdTbVrdxtPBa6I7Qx5eXDCWgYSBqDu3L5N8SVslPWuRltVXb6H0imqn09FToy2rTabluGKCdkzC8uaTSpBGYOyi4UeNVLXXRE5L/JBV18s0Lo3WspuHdTty2vqGr3N5L/JweiafazTFxNdy6+D4lNVve2S2iJs9bkcjEbsJC7xEEAQBAEAQBAEBxK8+fm/ek+Iq7wd03gnsVmTtu4qQbRHibTRSKlwx2VbkbuE9YLDKTdOm46LwSuB0MAkLw7jWseAAeTQHL3r498XxWrb71d+xdIcQbLSxNRvZbYvorGWuBroqojbHrpkVLWJiyICTYdT2D5qyfDXeycE91IJtiExW4gCAIAgCAIAgCA4recLuPm5Ludk8V3WO5XWF7eibr4J7Fakaud2nipG4h/Ud6rvopc7d6GOV24cQ7qO9V30TO3egyu3HVLnFLJZgcvBBfIvjFb1if7e6Fooe5TgSlUDcCAk2HU9g+asnw13snBP3IptiExW41wgCAIAgCAIAgKy0X5BG5zHOoWmhGErQlxOmicrXO1T0U246GZ6I5qaLwPVnvmGR4ia+rjpkaH+VlFiNPLJ0bHXUxfRzMZnc3Q8i+4cWDFXlYa4Thr0YqUWKYlTq/Ki+Nti25mXyM2XNb2vyPlb71ga4sc8hzciMJ2rl4q2knktLIrVZuTeZwUk7mo5rdFPMFugkeI2yVcdMsjur0rQjwyikkSNkyqq+hk+GdjFe5uiHia87O1zmmQ1bkeSSK9FelYvw+hY5WrMunoZNpqhzUcjdpa2RgpjBqHAEdmxd7DMNjpbvY5VzIm389TRkct8q+BIXWIwgCAIAgCAIAgNcmueQvtTqNPGNozPbUehcN+HyufM6ydZNDqsrI0bEl+ztMwXRI2SzPo0CNlH57c/TqvY6CVskLrJ1U1PH1cbmStv2l0Izrmnx1Y0RHHXE2Q4aeYdq11w6pR/9NEbre6LpyX88CZKyDL11zabFTXmSZ7okdJaX0aRIyjM9uXo0U8lBK6SZ1k6yaf8ACJlXGjIm37K6mIboka+yuo3wYOPPbX3oygla+B1k6qah1ZGrZUv2thW3ld8sEUrSGGMyB2LxtchRc+qpJ6eGRFRMqre/iblPURTSMVL5kS1vA227+Zj8xv8AgVmpu5ZwQ4c3eO4qSFMRBAEAQBAEAQBAEAQBAEAQGHNByIqvFRF2hFtsAC9BlAEAQBAf/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http://diatomenterprises.com/Media/Content/Technologies/msmq_145x7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771711"/>
            <a:ext cx="2258790" cy="12150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upload.wikimedia.org/wikipedia/he/2/2c/IBM_Web_Sphere_M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429000"/>
            <a:ext cx="3084416" cy="15577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ZMQ&quot;">
            <a:extLst>
              <a:ext uri="{FF2B5EF4-FFF2-40B4-BE49-F238E27FC236}">
                <a16:creationId xmlns:a16="http://schemas.microsoft.com/office/drawing/2014/main" id="{CBD7B0CA-451C-4F6D-91EA-9B5A09F247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2152764"/>
            <a:ext cx="3266220" cy="102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3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9ACBFB-D6AE-4841-BE4F-D786258E15E0}"/>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2">
            <a:extLst>
              <a:ext uri="{FF2B5EF4-FFF2-40B4-BE49-F238E27FC236}">
                <a16:creationId xmlns:a16="http://schemas.microsoft.com/office/drawing/2014/main" id="{A549D231-CEBE-4E31-9554-48C5427BE474}"/>
              </a:ext>
            </a:extLst>
          </p:cNvPr>
          <p:cNvSpPr txBox="1">
            <a:spLocks noChangeArrowheads="1"/>
          </p:cNvSpPr>
          <p:nvPr/>
        </p:nvSpPr>
        <p:spPr>
          <a:xfrm>
            <a:off x="457200" y="457200"/>
            <a:ext cx="6172200" cy="838201"/>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kern="0" dirty="0">
                <a:solidFill>
                  <a:schemeClr val="bg1"/>
                </a:solidFill>
              </a:rPr>
              <a:t>Job Interview Questions</a:t>
            </a:r>
            <a:endParaRPr lang="en-US" altLang="en-US" b="0" kern="0" dirty="0">
              <a:solidFill>
                <a:schemeClr val="bg1"/>
              </a:solidFill>
            </a:endParaRPr>
          </a:p>
        </p:txBody>
      </p:sp>
      <p:sp>
        <p:nvSpPr>
          <p:cNvPr id="7" name="Rectangle 2">
            <a:extLst>
              <a:ext uri="{FF2B5EF4-FFF2-40B4-BE49-F238E27FC236}">
                <a16:creationId xmlns:a16="http://schemas.microsoft.com/office/drawing/2014/main" id="{C5E5D617-66F5-4D62-9642-A70B86887470}"/>
              </a:ext>
            </a:extLst>
          </p:cNvPr>
          <p:cNvSpPr txBox="1">
            <a:spLocks noChangeArrowheads="1"/>
          </p:cNvSpPr>
          <p:nvPr/>
        </p:nvSpPr>
        <p:spPr>
          <a:xfrm>
            <a:off x="5334000" y="5181600"/>
            <a:ext cx="6172200" cy="838201"/>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kern="0" dirty="0">
                <a:solidFill>
                  <a:schemeClr val="bg1"/>
                </a:solidFill>
              </a:rPr>
              <a:t>Design a job scheduler.</a:t>
            </a:r>
            <a:endParaRPr lang="en-US" altLang="en-US" b="0" kern="0" dirty="0">
              <a:solidFill>
                <a:schemeClr val="bg1"/>
              </a:solidFill>
            </a:endParaRPr>
          </a:p>
        </p:txBody>
      </p:sp>
    </p:spTree>
    <p:extLst>
      <p:ext uri="{BB962C8B-B14F-4D97-AF65-F5344CB8AC3E}">
        <p14:creationId xmlns:p14="http://schemas.microsoft.com/office/powerpoint/2010/main" val="34574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50" y="2057400"/>
            <a:ext cx="8143014" cy="3537509"/>
          </a:xfrm>
        </p:spPr>
        <p:txBody>
          <a:bodyPr/>
          <a:lstStyle/>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is an application to be loaded into CPU.</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is a program stored on a file system.</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is an application stored on a file system.</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is an instance of a program in execution.</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799"/>
            <a:ext cx="10363200" cy="1447801"/>
          </a:xfrm>
        </p:spPr>
        <p:txBody>
          <a:bodyPr/>
          <a:lstStyle/>
          <a:p>
            <a:pPr algn="l"/>
            <a:r>
              <a:rPr lang="en-US" b="0" dirty="0">
                <a:solidFill>
                  <a:srgbClr val="DD550C"/>
                </a:solidFill>
                <a:ea typeface="MS PGothic" charset="0"/>
              </a:rPr>
              <a:t>Exercise 1 (</a:t>
            </a:r>
            <a:r>
              <a:rPr lang="en-US" b="0" dirty="0" err="1">
                <a:solidFill>
                  <a:srgbClr val="DD550C"/>
                </a:solidFill>
                <a:ea typeface="MS PGothic" charset="0"/>
              </a:rPr>
              <a:t>Menti</a:t>
            </a:r>
            <a:r>
              <a:rPr lang="en-US" b="0" dirty="0">
                <a:solidFill>
                  <a:srgbClr val="DD550C"/>
                </a:solidFill>
                <a:ea typeface="MS PGothic" charset="0"/>
              </a:rPr>
              <a:t>): </a:t>
            </a:r>
            <a:r>
              <a:rPr lang="en-US" dirty="0"/>
              <a:t>What is a process? </a:t>
            </a:r>
            <a:endParaRPr lang="en-US" altLang="en-US" b="0" dirty="0">
              <a:solidFill>
                <a:srgbClr val="03244D"/>
              </a:solidFill>
            </a:endParaRPr>
          </a:p>
        </p:txBody>
      </p:sp>
      <p:pic>
        <p:nvPicPr>
          <p:cNvPr id="5" name="Picture 4">
            <a:extLst>
              <a:ext uri="{FF2B5EF4-FFF2-40B4-BE49-F238E27FC236}">
                <a16:creationId xmlns:a16="http://schemas.microsoft.com/office/drawing/2014/main" id="{CECB1AC9-E9FB-6540-923A-E30B350EECCF}"/>
              </a:ext>
            </a:extLst>
          </p:cNvPr>
          <p:cNvPicPr>
            <a:picLocks noChangeAspect="1"/>
          </p:cNvPicPr>
          <p:nvPr/>
        </p:nvPicPr>
        <p:blipFill>
          <a:blip r:embed="rId3"/>
          <a:stretch>
            <a:fillRect/>
          </a:stretch>
        </p:blipFill>
        <p:spPr>
          <a:xfrm>
            <a:off x="8229600" y="1752600"/>
            <a:ext cx="3657600" cy="3657600"/>
          </a:xfrm>
          <a:prstGeom prst="rect">
            <a:avLst/>
          </a:prstGeom>
        </p:spPr>
      </p:pic>
    </p:spTree>
    <p:extLst>
      <p:ext uri="{BB962C8B-B14F-4D97-AF65-F5344CB8AC3E}">
        <p14:creationId xmlns:p14="http://schemas.microsoft.com/office/powerpoint/2010/main" val="2228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B0733-934E-441B-95C1-572C3F640A47}"/>
              </a:ext>
            </a:extLst>
          </p:cNvPr>
          <p:cNvPicPr>
            <a:picLocks noChangeAspect="1"/>
          </p:cNvPicPr>
          <p:nvPr/>
        </p:nvPicPr>
        <p:blipFill>
          <a:blip r:embed="rId3"/>
          <a:stretch>
            <a:fillRect/>
          </a:stretch>
        </p:blipFill>
        <p:spPr>
          <a:xfrm>
            <a:off x="966787" y="1019175"/>
            <a:ext cx="10258425" cy="5457825"/>
          </a:xfrm>
          <a:prstGeom prst="rect">
            <a:avLst/>
          </a:prstGeom>
        </p:spPr>
      </p:pic>
      <p:sp>
        <p:nvSpPr>
          <p:cNvPr id="2" name="Title 1">
            <a:extLst>
              <a:ext uri="{FF2B5EF4-FFF2-40B4-BE49-F238E27FC236}">
                <a16:creationId xmlns:a16="http://schemas.microsoft.com/office/drawing/2014/main" id="{14661ADB-37E0-4F17-BC14-7AD6144E7E01}"/>
              </a:ext>
            </a:extLst>
          </p:cNvPr>
          <p:cNvSpPr>
            <a:spLocks noGrp="1"/>
          </p:cNvSpPr>
          <p:nvPr>
            <p:ph type="title"/>
          </p:nvPr>
        </p:nvSpPr>
        <p:spPr/>
        <p:txBody>
          <a:bodyPr/>
          <a:lstStyle/>
          <a:p>
            <a:r>
              <a:rPr lang="en-US" dirty="0"/>
              <a:t>What is Process Context?</a:t>
            </a:r>
          </a:p>
        </p:txBody>
      </p:sp>
    </p:spTree>
    <p:extLst>
      <p:ext uri="{BB962C8B-B14F-4D97-AF65-F5344CB8AC3E}">
        <p14:creationId xmlns:p14="http://schemas.microsoft.com/office/powerpoint/2010/main" val="42867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50" y="2057400"/>
            <a:ext cx="8092450" cy="3810000"/>
          </a:xfrm>
        </p:spPr>
        <p:txBody>
          <a:bodyPr/>
          <a:lstStyle/>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stores the state of a running process</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resumes the execution of a ready process</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allows multiple CPUs to share resources</a:t>
            </a:r>
          </a:p>
          <a:p>
            <a:pPr marL="742950" indent="-7429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It is an essential feature of a multi-tasking operating system. </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799"/>
            <a:ext cx="10363200" cy="1447801"/>
          </a:xfrm>
        </p:spPr>
        <p:txBody>
          <a:bodyPr/>
          <a:lstStyle/>
          <a:p>
            <a:pPr algn="l"/>
            <a:r>
              <a:rPr lang="en-US" b="0" dirty="0">
                <a:solidFill>
                  <a:srgbClr val="DD550C"/>
                </a:solidFill>
                <a:ea typeface="MS PGothic" charset="0"/>
              </a:rPr>
              <a:t>Exercise 2 (</a:t>
            </a:r>
            <a:r>
              <a:rPr lang="en-US" b="0" dirty="0" err="1">
                <a:solidFill>
                  <a:srgbClr val="DD550C"/>
                </a:solidFill>
                <a:ea typeface="MS PGothic" charset="0"/>
              </a:rPr>
              <a:t>Menti</a:t>
            </a:r>
            <a:r>
              <a:rPr lang="en-US" b="0" dirty="0">
                <a:solidFill>
                  <a:srgbClr val="DD550C"/>
                </a:solidFill>
                <a:ea typeface="MS PGothic" charset="0"/>
              </a:rPr>
              <a:t>): </a:t>
            </a:r>
            <a:r>
              <a:rPr lang="en-US" dirty="0"/>
              <a:t>Which statement is </a:t>
            </a:r>
            <a:r>
              <a:rPr lang="en-US" u="sng" dirty="0"/>
              <a:t>incorrect</a:t>
            </a:r>
            <a:r>
              <a:rPr lang="en-US" dirty="0"/>
              <a:t> about context switch? </a:t>
            </a:r>
            <a:endParaRPr lang="en-US" altLang="en-US" b="0" dirty="0">
              <a:solidFill>
                <a:srgbClr val="03244D"/>
              </a:solidFill>
            </a:endParaRPr>
          </a:p>
        </p:txBody>
      </p:sp>
      <p:pic>
        <p:nvPicPr>
          <p:cNvPr id="5" name="Picture 4">
            <a:extLst>
              <a:ext uri="{FF2B5EF4-FFF2-40B4-BE49-F238E27FC236}">
                <a16:creationId xmlns:a16="http://schemas.microsoft.com/office/drawing/2014/main" id="{0BFE9B09-014E-754D-836B-130F63F14F35}"/>
              </a:ext>
            </a:extLst>
          </p:cNvPr>
          <p:cNvPicPr>
            <a:picLocks noChangeAspect="1"/>
          </p:cNvPicPr>
          <p:nvPr/>
        </p:nvPicPr>
        <p:blipFill>
          <a:blip r:embed="rId3"/>
          <a:stretch>
            <a:fillRect/>
          </a:stretch>
        </p:blipFill>
        <p:spPr>
          <a:xfrm>
            <a:off x="8077200" y="1736035"/>
            <a:ext cx="3657600" cy="3657600"/>
          </a:xfrm>
          <a:prstGeom prst="rect">
            <a:avLst/>
          </a:prstGeom>
        </p:spPr>
      </p:pic>
    </p:spTree>
    <p:extLst>
      <p:ext uri="{BB962C8B-B14F-4D97-AF65-F5344CB8AC3E}">
        <p14:creationId xmlns:p14="http://schemas.microsoft.com/office/powerpoint/2010/main" val="24217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717A9-1D4C-484C-B8AF-AF3E812D9825}"/>
              </a:ext>
            </a:extLst>
          </p:cNvPr>
          <p:cNvPicPr>
            <a:picLocks noChangeAspect="1"/>
          </p:cNvPicPr>
          <p:nvPr/>
        </p:nvPicPr>
        <p:blipFill>
          <a:blip r:embed="rId3"/>
          <a:stretch>
            <a:fillRect/>
          </a:stretch>
        </p:blipFill>
        <p:spPr>
          <a:xfrm>
            <a:off x="283580" y="418952"/>
            <a:ext cx="11125200" cy="5981848"/>
          </a:xfrm>
          <a:prstGeom prst="rect">
            <a:avLst/>
          </a:prstGeom>
        </p:spPr>
      </p:pic>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7924800" y="304799"/>
            <a:ext cx="4191000" cy="838201"/>
          </a:xfrm>
        </p:spPr>
        <p:txBody>
          <a:bodyPr/>
          <a:lstStyle/>
          <a:p>
            <a:r>
              <a:rPr lang="en-US" dirty="0"/>
              <a:t>Context Switch </a:t>
            </a:r>
            <a:endParaRPr lang="en-US" altLang="en-US" b="0" dirty="0">
              <a:solidFill>
                <a:srgbClr val="03244D"/>
              </a:solidFill>
            </a:endParaRPr>
          </a:p>
        </p:txBody>
      </p:sp>
    </p:spTree>
    <p:extLst>
      <p:ext uri="{BB962C8B-B14F-4D97-AF65-F5344CB8AC3E}">
        <p14:creationId xmlns:p14="http://schemas.microsoft.com/office/powerpoint/2010/main" val="1427139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9DBDD-1210-44C3-8F79-6E00C73F7290}"/>
              </a:ext>
            </a:extLst>
          </p:cNvPr>
          <p:cNvPicPr>
            <a:picLocks noChangeAspect="1"/>
          </p:cNvPicPr>
          <p:nvPr/>
        </p:nvPicPr>
        <p:blipFill>
          <a:blip r:embed="rId2"/>
          <a:stretch>
            <a:fillRect/>
          </a:stretch>
        </p:blipFill>
        <p:spPr>
          <a:xfrm>
            <a:off x="1818716" y="1423987"/>
            <a:ext cx="8554568" cy="5053013"/>
          </a:xfrm>
          <a:prstGeom prst="rect">
            <a:avLst/>
          </a:prstGeom>
        </p:spPr>
      </p:pic>
      <p:sp>
        <p:nvSpPr>
          <p:cNvPr id="2" name="Title 1">
            <a:extLst>
              <a:ext uri="{FF2B5EF4-FFF2-40B4-BE49-F238E27FC236}">
                <a16:creationId xmlns:a16="http://schemas.microsoft.com/office/drawing/2014/main" id="{B74B5440-FA48-49E3-82C6-F59F1B2B0ED6}"/>
              </a:ext>
            </a:extLst>
          </p:cNvPr>
          <p:cNvSpPr>
            <a:spLocks noGrp="1"/>
          </p:cNvSpPr>
          <p:nvPr>
            <p:ph type="title"/>
          </p:nvPr>
        </p:nvSpPr>
        <p:spPr>
          <a:xfrm>
            <a:off x="228600" y="152400"/>
            <a:ext cx="11887200" cy="1447800"/>
          </a:xfrm>
        </p:spPr>
        <p:txBody>
          <a:bodyPr/>
          <a:lstStyle/>
          <a:p>
            <a:r>
              <a:rPr lang="en-US" dirty="0">
                <a:solidFill>
                  <a:srgbClr val="DD550C"/>
                </a:solidFill>
                <a:ea typeface="MS PGothic" charset="0"/>
              </a:rPr>
              <a:t>Exercise 3: </a:t>
            </a:r>
            <a:r>
              <a:rPr lang="en-US" dirty="0"/>
              <a:t>Please design a process scheduling system diagram (</a:t>
            </a:r>
            <a:r>
              <a:rPr lang="en-US" b="1" dirty="0"/>
              <a:t>Hint:</a:t>
            </a:r>
            <a:r>
              <a:rPr lang="en-US" dirty="0"/>
              <a:t> two queues, one scheduler)</a:t>
            </a:r>
          </a:p>
        </p:txBody>
      </p:sp>
    </p:spTree>
    <p:extLst>
      <p:ext uri="{BB962C8B-B14F-4D97-AF65-F5344CB8AC3E}">
        <p14:creationId xmlns:p14="http://schemas.microsoft.com/office/powerpoint/2010/main" val="34765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457200" y="304800"/>
            <a:ext cx="11430000" cy="1295400"/>
          </a:xfrm>
        </p:spPr>
        <p:txBody>
          <a:bodyPr/>
          <a:lstStyle/>
          <a:p>
            <a:pPr algn="l"/>
            <a:r>
              <a:rPr lang="en-US" sz="3600" b="0" dirty="0">
                <a:solidFill>
                  <a:srgbClr val="DD550C"/>
                </a:solidFill>
                <a:ea typeface="MS PGothic" charset="0"/>
              </a:rPr>
              <a:t>Exercise 4: </a:t>
            </a:r>
            <a:r>
              <a:rPr lang="en-US" sz="3600" dirty="0"/>
              <a:t>What are reasons for</a:t>
            </a:r>
            <a:r>
              <a:rPr lang="en-US" sz="3600" b="1" dirty="0"/>
              <a:t> </a:t>
            </a:r>
            <a:r>
              <a:rPr lang="en-US" sz="3600" dirty="0"/>
              <a:t>running processes to cease using a CPU?  Please write down at least two reasons. </a:t>
            </a:r>
            <a:endParaRPr lang="en-US" altLang="en-US" sz="3600" b="0" dirty="0">
              <a:solidFill>
                <a:srgbClr val="03244D"/>
              </a:solidFill>
            </a:endParaRPr>
          </a:p>
        </p:txBody>
      </p:sp>
      <p:pic>
        <p:nvPicPr>
          <p:cNvPr id="5" name="Picture 4">
            <a:extLst>
              <a:ext uri="{FF2B5EF4-FFF2-40B4-BE49-F238E27FC236}">
                <a16:creationId xmlns:a16="http://schemas.microsoft.com/office/drawing/2014/main" id="{2840C4D7-8FD6-9B4F-BA5B-8E7A50DA89E8}"/>
              </a:ext>
            </a:extLst>
          </p:cNvPr>
          <p:cNvPicPr>
            <a:picLocks noChangeAspect="1"/>
          </p:cNvPicPr>
          <p:nvPr/>
        </p:nvPicPr>
        <p:blipFill>
          <a:blip r:embed="rId3"/>
          <a:stretch>
            <a:fillRect/>
          </a:stretch>
        </p:blipFill>
        <p:spPr>
          <a:xfrm>
            <a:off x="1143000" y="1676400"/>
            <a:ext cx="9573870" cy="4495800"/>
          </a:xfrm>
          <a:prstGeom prst="rect">
            <a:avLst/>
          </a:prstGeom>
        </p:spPr>
      </p:pic>
    </p:spTree>
    <p:extLst>
      <p:ext uri="{BB962C8B-B14F-4D97-AF65-F5344CB8AC3E}">
        <p14:creationId xmlns:p14="http://schemas.microsoft.com/office/powerpoint/2010/main" val="155761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2819400" y="304800"/>
            <a:ext cx="6248400" cy="739140"/>
          </a:xfrm>
        </p:spPr>
        <p:txBody>
          <a:bodyPr/>
          <a:lstStyle/>
          <a:p>
            <a:r>
              <a:rPr lang="en-US" dirty="0">
                <a:ea typeface="MS PGothic" charset="0"/>
              </a:rPr>
              <a:t>Five-State Process Model</a:t>
            </a:r>
            <a:endParaRPr lang="en-US" altLang="en-US" b="0" dirty="0"/>
          </a:p>
        </p:txBody>
      </p:sp>
      <p:pic>
        <p:nvPicPr>
          <p:cNvPr id="2" name="Picture 1">
            <a:extLst>
              <a:ext uri="{FF2B5EF4-FFF2-40B4-BE49-F238E27FC236}">
                <a16:creationId xmlns:a16="http://schemas.microsoft.com/office/drawing/2014/main" id="{8EDF4F17-5E9F-4BE6-899F-01E5C37437F8}"/>
              </a:ext>
            </a:extLst>
          </p:cNvPr>
          <p:cNvPicPr>
            <a:picLocks noChangeAspect="1"/>
          </p:cNvPicPr>
          <p:nvPr/>
        </p:nvPicPr>
        <p:blipFill>
          <a:blip r:embed="rId3"/>
          <a:stretch>
            <a:fillRect/>
          </a:stretch>
        </p:blipFill>
        <p:spPr>
          <a:xfrm>
            <a:off x="85725" y="1043940"/>
            <a:ext cx="12020550" cy="5229225"/>
          </a:xfrm>
          <a:prstGeom prst="rect">
            <a:avLst/>
          </a:prstGeom>
        </p:spPr>
      </p:pic>
    </p:spTree>
    <p:extLst>
      <p:ext uri="{BB962C8B-B14F-4D97-AF65-F5344CB8AC3E}">
        <p14:creationId xmlns:p14="http://schemas.microsoft.com/office/powerpoint/2010/main" val="186809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9DBDD-1210-44C3-8F79-6E00C73F7290}"/>
              </a:ext>
            </a:extLst>
          </p:cNvPr>
          <p:cNvPicPr>
            <a:picLocks noChangeAspect="1"/>
          </p:cNvPicPr>
          <p:nvPr/>
        </p:nvPicPr>
        <p:blipFill>
          <a:blip r:embed="rId2"/>
          <a:stretch>
            <a:fillRect/>
          </a:stretch>
        </p:blipFill>
        <p:spPr>
          <a:xfrm>
            <a:off x="1818716" y="1423987"/>
            <a:ext cx="8554568" cy="5053013"/>
          </a:xfrm>
          <a:prstGeom prst="rect">
            <a:avLst/>
          </a:prstGeom>
        </p:spPr>
      </p:pic>
      <p:sp>
        <p:nvSpPr>
          <p:cNvPr id="2" name="Title 1">
            <a:extLst>
              <a:ext uri="{FF2B5EF4-FFF2-40B4-BE49-F238E27FC236}">
                <a16:creationId xmlns:a16="http://schemas.microsoft.com/office/drawing/2014/main" id="{B74B5440-FA48-49E3-82C6-F59F1B2B0ED6}"/>
              </a:ext>
            </a:extLst>
          </p:cNvPr>
          <p:cNvSpPr>
            <a:spLocks noGrp="1"/>
          </p:cNvSpPr>
          <p:nvPr>
            <p:ph type="title"/>
          </p:nvPr>
        </p:nvSpPr>
        <p:spPr>
          <a:xfrm>
            <a:off x="228600" y="152400"/>
            <a:ext cx="11887200" cy="1447800"/>
          </a:xfrm>
        </p:spPr>
        <p:txBody>
          <a:bodyPr/>
          <a:lstStyle/>
          <a:p>
            <a:r>
              <a:rPr lang="en-US" dirty="0">
                <a:solidFill>
                  <a:srgbClr val="DD550C"/>
                </a:solidFill>
                <a:ea typeface="MS PGothic" charset="0"/>
              </a:rPr>
              <a:t>Exercise 5: </a:t>
            </a:r>
            <a:r>
              <a:rPr lang="en-US" dirty="0"/>
              <a:t>What is the data structure of items in the ready queue and I/O queue?</a:t>
            </a:r>
          </a:p>
        </p:txBody>
      </p:sp>
    </p:spTree>
    <p:extLst>
      <p:ext uri="{BB962C8B-B14F-4D97-AF65-F5344CB8AC3E}">
        <p14:creationId xmlns:p14="http://schemas.microsoft.com/office/powerpoint/2010/main" val="1222405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BD040-EB0E-4FCF-A9CB-8EDFD3601B6F}"/>
              </a:ext>
            </a:extLst>
          </p:cNvPr>
          <p:cNvPicPr>
            <a:picLocks noChangeAspect="1"/>
          </p:cNvPicPr>
          <p:nvPr/>
        </p:nvPicPr>
        <p:blipFill>
          <a:blip r:embed="rId3"/>
          <a:stretch>
            <a:fillRect/>
          </a:stretch>
        </p:blipFill>
        <p:spPr>
          <a:xfrm>
            <a:off x="361950" y="338137"/>
            <a:ext cx="11388584" cy="6138863"/>
          </a:xfrm>
          <a:prstGeom prst="rect">
            <a:avLst/>
          </a:prstGeom>
        </p:spPr>
      </p:pic>
    </p:spTree>
    <p:extLst>
      <p:ext uri="{BB962C8B-B14F-4D97-AF65-F5344CB8AC3E}">
        <p14:creationId xmlns:p14="http://schemas.microsoft.com/office/powerpoint/2010/main" val="70306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BEDFFE-5597-4242-BF83-B06C50CA342C}"/>
              </a:ext>
            </a:extLst>
          </p:cNvPr>
          <p:cNvPicPr>
            <a:picLocks noChangeAspect="1"/>
          </p:cNvPicPr>
          <p:nvPr/>
        </p:nvPicPr>
        <p:blipFill>
          <a:blip r:embed="rId3"/>
          <a:stretch>
            <a:fillRect/>
          </a:stretch>
        </p:blipFill>
        <p:spPr>
          <a:xfrm>
            <a:off x="628650" y="633412"/>
            <a:ext cx="10934700" cy="5591175"/>
          </a:xfrm>
          <a:prstGeom prst="rect">
            <a:avLst/>
          </a:prstGeom>
        </p:spPr>
      </p:pic>
      <p:sp>
        <p:nvSpPr>
          <p:cNvPr id="2" name="Title 1"/>
          <p:cNvSpPr>
            <a:spLocks noGrp="1"/>
          </p:cNvSpPr>
          <p:nvPr>
            <p:ph type="title"/>
          </p:nvPr>
        </p:nvSpPr>
        <p:spPr/>
        <p:txBody>
          <a:bodyPr/>
          <a:lstStyle/>
          <a:p>
            <a:r>
              <a:rPr lang="en-US" dirty="0" err="1"/>
              <a:t>RabbitMQ</a:t>
            </a:r>
            <a:r>
              <a:rPr lang="en-US" dirty="0"/>
              <a:t> Overview</a:t>
            </a:r>
          </a:p>
        </p:txBody>
      </p:sp>
    </p:spTree>
    <p:extLst>
      <p:ext uri="{BB962C8B-B14F-4D97-AF65-F5344CB8AC3E}">
        <p14:creationId xmlns:p14="http://schemas.microsoft.com/office/powerpoint/2010/main" val="3121737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6F93-101D-0649-955B-00D1F647E9B0}"/>
              </a:ext>
            </a:extLst>
          </p:cNvPr>
          <p:cNvSpPr>
            <a:spLocks noGrp="1"/>
          </p:cNvSpPr>
          <p:nvPr>
            <p:ph type="title"/>
          </p:nvPr>
        </p:nvSpPr>
        <p:spPr>
          <a:xfrm>
            <a:off x="1508308" y="381000"/>
            <a:ext cx="9067800" cy="838200"/>
          </a:xfrm>
        </p:spPr>
        <p:txBody>
          <a:bodyPr/>
          <a:lstStyle/>
          <a:p>
            <a:r>
              <a:rPr lang="en-US" dirty="0">
                <a:ea typeface="MS PGothic" charset="0"/>
              </a:rPr>
              <a:t>Wait Time vs. Turnaround Time</a:t>
            </a:r>
            <a:endParaRPr lang="en-US" dirty="0"/>
          </a:p>
        </p:txBody>
      </p:sp>
      <p:sp>
        <p:nvSpPr>
          <p:cNvPr id="3" name="Content Placeholder 2">
            <a:extLst>
              <a:ext uri="{FF2B5EF4-FFF2-40B4-BE49-F238E27FC236}">
                <a16:creationId xmlns:a16="http://schemas.microsoft.com/office/drawing/2014/main" id="{29679B51-8FA6-FB4F-AB37-782776BF8897}"/>
              </a:ext>
            </a:extLst>
          </p:cNvPr>
          <p:cNvSpPr>
            <a:spLocks noGrp="1"/>
          </p:cNvSpPr>
          <p:nvPr>
            <p:ph idx="1"/>
          </p:nvPr>
        </p:nvSpPr>
        <p:spPr>
          <a:xfrm>
            <a:off x="578217" y="1219200"/>
            <a:ext cx="10927983" cy="4648200"/>
          </a:xfrm>
        </p:spPr>
        <p:txBody>
          <a:bodyPr/>
          <a:lstStyle/>
          <a:p>
            <a:r>
              <a:rPr lang="en-US" sz="2800" dirty="0"/>
              <a:t>Let P = {p</a:t>
            </a:r>
            <a:r>
              <a:rPr lang="en-US" sz="2800" baseline="-25000" dirty="0"/>
              <a:t>i</a:t>
            </a:r>
            <a:r>
              <a:rPr lang="en-US" sz="2800" dirty="0"/>
              <a:t> | 0 </a:t>
            </a:r>
            <a:r>
              <a:rPr lang="en-US" sz="2800" dirty="0">
                <a:sym typeface="Symbol" charset="0"/>
              </a:rPr>
              <a:t></a:t>
            </a:r>
            <a:r>
              <a:rPr lang="en-US" sz="2800" dirty="0"/>
              <a:t> </a:t>
            </a:r>
            <a:r>
              <a:rPr lang="en-US" sz="2800" dirty="0" err="1"/>
              <a:t>i</a:t>
            </a:r>
            <a:r>
              <a:rPr lang="en-US" sz="2800" dirty="0"/>
              <a:t> &lt; n} = set of processes</a:t>
            </a:r>
          </a:p>
          <a:p>
            <a:r>
              <a:rPr lang="en-US" sz="2800" dirty="0"/>
              <a:t>Let S(p</a:t>
            </a:r>
            <a:r>
              <a:rPr lang="en-US" sz="2800" baseline="-25000" dirty="0"/>
              <a:t>i</a:t>
            </a:r>
            <a:r>
              <a:rPr lang="en-US" sz="2800" dirty="0"/>
              <a:t>) </a:t>
            </a:r>
            <a:r>
              <a:rPr lang="en-US" sz="2800" dirty="0">
                <a:sym typeface="Symbol" charset="0"/>
              </a:rPr>
              <a:t></a:t>
            </a:r>
            <a:r>
              <a:rPr lang="en-US" sz="2800" dirty="0"/>
              <a:t> {running, ready, blocked}</a:t>
            </a:r>
          </a:p>
          <a:p>
            <a:r>
              <a:rPr lang="en-US" sz="2800" dirty="0"/>
              <a:t>Let t(p</a:t>
            </a:r>
            <a:r>
              <a:rPr lang="en-US" sz="2800" baseline="-25000" dirty="0"/>
              <a:t>i</a:t>
            </a:r>
            <a:r>
              <a:rPr lang="en-US" sz="2800" dirty="0"/>
              <a:t>) = Time process needs to be in running state (the </a:t>
            </a:r>
            <a:r>
              <a:rPr lang="en-US" sz="2800" i="1" u="sng" dirty="0"/>
              <a:t>service time</a:t>
            </a:r>
            <a:r>
              <a:rPr lang="en-US" sz="2800" dirty="0"/>
              <a:t>)</a:t>
            </a:r>
          </a:p>
          <a:p>
            <a:r>
              <a:rPr lang="en-US" sz="2800" dirty="0"/>
              <a:t>Let W(p</a:t>
            </a:r>
            <a:r>
              <a:rPr lang="en-US" sz="2800" baseline="-25000" dirty="0"/>
              <a:t>i</a:t>
            </a:r>
            <a:r>
              <a:rPr lang="en-US" sz="2800" dirty="0"/>
              <a:t>) = Time p</a:t>
            </a:r>
            <a:r>
              <a:rPr lang="en-US" sz="2800" baseline="-25000" dirty="0"/>
              <a:t>i</a:t>
            </a:r>
            <a:r>
              <a:rPr lang="en-US" sz="2800" dirty="0"/>
              <a:t> is in ready state before </a:t>
            </a:r>
            <a:r>
              <a:rPr lang="en-US" sz="2800" u="sng" dirty="0"/>
              <a:t>first</a:t>
            </a:r>
            <a:r>
              <a:rPr lang="en-US" sz="2800" dirty="0"/>
              <a:t> transition to running (</a:t>
            </a:r>
            <a:r>
              <a:rPr lang="en-US" sz="2800" i="1" u="sng" dirty="0">
                <a:solidFill>
                  <a:srgbClr val="DD550C"/>
                </a:solidFill>
              </a:rPr>
              <a:t>wait time</a:t>
            </a:r>
            <a:r>
              <a:rPr lang="en-US" sz="2800" dirty="0"/>
              <a:t>)</a:t>
            </a:r>
          </a:p>
          <a:p>
            <a:r>
              <a:rPr lang="en-US" sz="2800" dirty="0"/>
              <a:t>Let </a:t>
            </a:r>
            <a:r>
              <a:rPr lang="en-US" sz="2800" dirty="0" err="1"/>
              <a:t>T</a:t>
            </a:r>
            <a:r>
              <a:rPr lang="en-US" sz="2800" baseline="-25000" dirty="0" err="1"/>
              <a:t>TRnd</a:t>
            </a:r>
            <a:r>
              <a:rPr lang="en-US" sz="2800" dirty="0"/>
              <a:t>(p</a:t>
            </a:r>
            <a:r>
              <a:rPr lang="en-US" sz="2800" baseline="-25000" dirty="0"/>
              <a:t>i</a:t>
            </a:r>
            <a:r>
              <a:rPr lang="en-US" sz="2800" dirty="0"/>
              <a:t>) = Time from p</a:t>
            </a:r>
            <a:r>
              <a:rPr lang="en-US" sz="2800" baseline="-25000" dirty="0"/>
              <a:t>i</a:t>
            </a:r>
            <a:r>
              <a:rPr lang="en-US" sz="2800" dirty="0"/>
              <a:t> first enter ready to </a:t>
            </a:r>
          </a:p>
          <a:p>
            <a:pPr marL="0" indent="0">
              <a:buNone/>
            </a:pPr>
            <a:r>
              <a:rPr lang="en-US" sz="2800" dirty="0"/>
              <a:t>                             last exit ready (</a:t>
            </a:r>
            <a:r>
              <a:rPr lang="en-US" sz="2800" i="1" u="sng" dirty="0">
                <a:solidFill>
                  <a:srgbClr val="DD550C"/>
                </a:solidFill>
              </a:rPr>
              <a:t>turnaround time</a:t>
            </a:r>
            <a:r>
              <a:rPr lang="en-US" sz="2800" dirty="0"/>
              <a:t>)</a:t>
            </a:r>
          </a:p>
          <a:p>
            <a:r>
              <a:rPr lang="en-US" sz="2800" dirty="0"/>
              <a:t>Batch </a:t>
            </a:r>
            <a:r>
              <a:rPr lang="en-US" sz="2800" i="1" u="sng" dirty="0">
                <a:solidFill>
                  <a:srgbClr val="DD550C"/>
                </a:solidFill>
              </a:rPr>
              <a:t>Throughput rate</a:t>
            </a:r>
            <a:r>
              <a:rPr lang="en-US" sz="2800" dirty="0">
                <a:solidFill>
                  <a:srgbClr val="DD550C"/>
                </a:solidFill>
              </a:rPr>
              <a:t> </a:t>
            </a:r>
            <a:r>
              <a:rPr lang="en-US" sz="2800" dirty="0"/>
              <a:t>= inverse of </a:t>
            </a:r>
            <a:r>
              <a:rPr lang="en-US" sz="2800" dirty="0" err="1"/>
              <a:t>avg</a:t>
            </a:r>
            <a:r>
              <a:rPr lang="en-US" sz="2800" dirty="0"/>
              <a:t> </a:t>
            </a:r>
            <a:r>
              <a:rPr lang="en-US" sz="2800" dirty="0" err="1"/>
              <a:t>T</a:t>
            </a:r>
            <a:r>
              <a:rPr lang="en-US" sz="2800" baseline="-25000" dirty="0" err="1"/>
              <a:t>TRnd</a:t>
            </a:r>
            <a:endParaRPr lang="en-US" sz="2800" dirty="0"/>
          </a:p>
          <a:p>
            <a:r>
              <a:rPr lang="en-US" sz="2800" dirty="0"/>
              <a:t>Timesharing </a:t>
            </a:r>
            <a:r>
              <a:rPr lang="en-US" sz="2800" dirty="0">
                <a:solidFill>
                  <a:srgbClr val="DD550C"/>
                </a:solidFill>
              </a:rPr>
              <a:t>response time </a:t>
            </a:r>
            <a:r>
              <a:rPr lang="en-US" sz="2800" dirty="0"/>
              <a:t>= W(p</a:t>
            </a:r>
            <a:r>
              <a:rPr lang="en-US" sz="2800" baseline="-25000" dirty="0"/>
              <a:t>i</a:t>
            </a:r>
            <a:r>
              <a:rPr lang="en-US" sz="2800" dirty="0"/>
              <a:t>)</a:t>
            </a:r>
          </a:p>
        </p:txBody>
      </p:sp>
      <p:pic>
        <p:nvPicPr>
          <p:cNvPr id="6" name="Picture 5" descr="A close up of a clock&#10;&#10;Description generated with high confidence">
            <a:extLst>
              <a:ext uri="{FF2B5EF4-FFF2-40B4-BE49-F238E27FC236}">
                <a16:creationId xmlns:a16="http://schemas.microsoft.com/office/drawing/2014/main" id="{09A3E51D-E0EA-47DA-9D31-A5769CC78527}"/>
              </a:ext>
            </a:extLst>
          </p:cNvPr>
          <p:cNvPicPr>
            <a:picLocks noChangeAspect="1"/>
          </p:cNvPicPr>
          <p:nvPr/>
        </p:nvPicPr>
        <p:blipFill>
          <a:blip r:embed="rId3"/>
          <a:stretch>
            <a:fillRect/>
          </a:stretch>
        </p:blipFill>
        <p:spPr>
          <a:xfrm>
            <a:off x="8077200" y="3276600"/>
            <a:ext cx="3073819" cy="3073819"/>
          </a:xfrm>
          <a:prstGeom prst="rect">
            <a:avLst/>
          </a:prstGeom>
        </p:spPr>
      </p:pic>
    </p:spTree>
    <p:extLst>
      <p:ext uri="{BB962C8B-B14F-4D97-AF65-F5344CB8AC3E}">
        <p14:creationId xmlns:p14="http://schemas.microsoft.com/office/powerpoint/2010/main" val="2251662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743200"/>
            <a:ext cx="102108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Reduce wait time </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Improve throughput</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Minimize context switch overhead</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Optimize processor efficiency</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800"/>
            <a:ext cx="10363200" cy="2286000"/>
          </a:xfrm>
        </p:spPr>
        <p:txBody>
          <a:bodyPr/>
          <a:lstStyle/>
          <a:p>
            <a:pPr algn="l"/>
            <a:r>
              <a:rPr lang="en-US" b="0" dirty="0">
                <a:solidFill>
                  <a:srgbClr val="DD550C"/>
                </a:solidFill>
                <a:ea typeface="MS PGothic" charset="0"/>
              </a:rPr>
              <a:t>Exercise 6 (</a:t>
            </a:r>
            <a:r>
              <a:rPr lang="en-US" b="0" dirty="0" err="1">
                <a:solidFill>
                  <a:srgbClr val="DD550C"/>
                </a:solidFill>
                <a:ea typeface="MS PGothic" charset="0"/>
              </a:rPr>
              <a:t>Plickers</a:t>
            </a:r>
            <a:r>
              <a:rPr lang="en-US" b="0" dirty="0">
                <a:solidFill>
                  <a:srgbClr val="DD550C"/>
                </a:solidFill>
                <a:ea typeface="MS PGothic" charset="0"/>
              </a:rPr>
              <a:t>): </a:t>
            </a:r>
            <a:r>
              <a:rPr lang="en-US" dirty="0"/>
              <a:t>The system objectives of processor scheduling </a:t>
            </a:r>
            <a:r>
              <a:rPr lang="en-NZ" dirty="0"/>
              <a:t>include the following ones </a:t>
            </a:r>
            <a:r>
              <a:rPr lang="en-NZ" u="sng" dirty="0"/>
              <a:t>except</a:t>
            </a:r>
            <a:r>
              <a:rPr lang="en-NZ" dirty="0"/>
              <a:t>:</a:t>
            </a:r>
            <a:r>
              <a:rPr lang="en-US" dirty="0"/>
              <a:t> </a:t>
            </a:r>
            <a:endParaRPr lang="en-US" altLang="en-US" b="0" dirty="0">
              <a:solidFill>
                <a:srgbClr val="03244D"/>
              </a:solidFill>
            </a:endParaRPr>
          </a:p>
        </p:txBody>
      </p:sp>
    </p:spTree>
    <p:extLst>
      <p:ext uri="{BB962C8B-B14F-4D97-AF65-F5344CB8AC3E}">
        <p14:creationId xmlns:p14="http://schemas.microsoft.com/office/powerpoint/2010/main" val="2105455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609600" y="304800"/>
            <a:ext cx="11277600" cy="4953000"/>
          </a:xfrm>
        </p:spPr>
        <p:txBody>
          <a:bodyPr/>
          <a:lstStyle/>
          <a:p>
            <a:pPr algn="l"/>
            <a:r>
              <a:rPr lang="en-US" sz="3200" b="0" dirty="0">
                <a:solidFill>
                  <a:srgbClr val="DD550C"/>
                </a:solidFill>
                <a:ea typeface="MS PGothic" charset="0"/>
              </a:rPr>
              <a:t>Exercise </a:t>
            </a:r>
            <a:r>
              <a:rPr lang="en-US" sz="3200" dirty="0">
                <a:solidFill>
                  <a:srgbClr val="DD550C"/>
                </a:solidFill>
                <a:ea typeface="MS PGothic" charset="0"/>
              </a:rPr>
              <a:t>7 (</a:t>
            </a:r>
            <a:r>
              <a:rPr lang="en-US" sz="3200" dirty="0" err="1">
                <a:solidFill>
                  <a:srgbClr val="DD550C"/>
                </a:solidFill>
                <a:ea typeface="MS PGothic" charset="0"/>
              </a:rPr>
              <a:t>Plickers</a:t>
            </a:r>
            <a:r>
              <a:rPr lang="en-US" sz="3200" dirty="0">
                <a:solidFill>
                  <a:srgbClr val="DD550C"/>
                </a:solidFill>
                <a:ea typeface="MS PGothic" charset="0"/>
              </a:rPr>
              <a:t>): </a:t>
            </a:r>
            <a:r>
              <a:rPr lang="en-US" sz="3200" dirty="0"/>
              <a:t>The shortest job next scheduling algorithm schedules the following five jobs. </a:t>
            </a:r>
            <a:br>
              <a:rPr lang="en-US" sz="3200" dirty="0"/>
            </a:br>
            <a:r>
              <a:rPr lang="en-US" sz="3200" dirty="0"/>
              <a:t>(7.1) What is the average turn around time? </a:t>
            </a:r>
            <a:br>
              <a:rPr lang="en-US" sz="3200" dirty="0"/>
            </a:br>
            <a:r>
              <a:rPr lang="en-US" sz="3200" dirty="0"/>
              <a:t>	A.  315		B. 600		C. 560		D. 480</a:t>
            </a:r>
            <a:br>
              <a:rPr lang="en-US" sz="3200" dirty="0"/>
            </a:br>
            <a:r>
              <a:rPr lang="en-US" sz="3200" dirty="0"/>
              <a:t>(7.2) What is the average waiting time?</a:t>
            </a:r>
            <a:br>
              <a:rPr lang="en-US" sz="3200" dirty="0"/>
            </a:br>
            <a:r>
              <a:rPr lang="en-US" sz="3200" dirty="0"/>
              <a:t>	A.  285		B. 320		C. 410		D. 305</a:t>
            </a:r>
            <a:br>
              <a:rPr lang="en-US" sz="3200" dirty="0"/>
            </a:br>
            <a:br>
              <a:rPr lang="en-US" sz="3200" dirty="0"/>
            </a:br>
            <a:r>
              <a:rPr lang="en-US" sz="3200" dirty="0" err="1">
                <a:solidFill>
                  <a:srgbClr val="DD550C"/>
                </a:solidFill>
              </a:rPr>
              <a:t>i</a:t>
            </a:r>
            <a:r>
              <a:rPr lang="en-US" sz="3200" dirty="0">
                <a:solidFill>
                  <a:srgbClr val="DD550C"/>
                </a:solidFill>
              </a:rPr>
              <a:t>	0	1	2	3	4</a:t>
            </a:r>
            <a:br>
              <a:rPr lang="en-US" sz="3200" dirty="0">
                <a:solidFill>
                  <a:srgbClr val="DD550C"/>
                </a:solidFill>
              </a:rPr>
            </a:br>
            <a:r>
              <a:rPr lang="en-US" sz="3200" dirty="0">
                <a:solidFill>
                  <a:srgbClr val="DD550C"/>
                </a:solidFill>
              </a:rPr>
              <a:t>t(pi)	350,	125,	475,	250,	75</a:t>
            </a:r>
            <a:br>
              <a:rPr lang="en-US" sz="3200" dirty="0"/>
            </a:br>
            <a:endParaRPr lang="en-US" altLang="en-US" sz="3600" b="0" dirty="0">
              <a:solidFill>
                <a:srgbClr val="03244D"/>
              </a:solidFill>
            </a:endParaRPr>
          </a:p>
        </p:txBody>
      </p:sp>
      <p:pic>
        <p:nvPicPr>
          <p:cNvPr id="4" name="Picture 3" descr="A close up of a clock&#10;&#10;Description generated with high confidence">
            <a:extLst>
              <a:ext uri="{FF2B5EF4-FFF2-40B4-BE49-F238E27FC236}">
                <a16:creationId xmlns:a16="http://schemas.microsoft.com/office/drawing/2014/main" id="{6A4F6C69-0CA7-4A33-BE9A-453DFEBCE524}"/>
              </a:ext>
            </a:extLst>
          </p:cNvPr>
          <p:cNvPicPr>
            <a:picLocks noChangeAspect="1"/>
          </p:cNvPicPr>
          <p:nvPr/>
        </p:nvPicPr>
        <p:blipFill>
          <a:blip r:embed="rId3"/>
          <a:stretch>
            <a:fillRect/>
          </a:stretch>
        </p:blipFill>
        <p:spPr>
          <a:xfrm>
            <a:off x="8077200" y="3276600"/>
            <a:ext cx="3073819" cy="3073819"/>
          </a:xfrm>
          <a:prstGeom prst="rect">
            <a:avLst/>
          </a:prstGeom>
        </p:spPr>
      </p:pic>
    </p:spTree>
    <p:extLst>
      <p:ext uri="{BB962C8B-B14F-4D97-AF65-F5344CB8AC3E}">
        <p14:creationId xmlns:p14="http://schemas.microsoft.com/office/powerpoint/2010/main" val="2819844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t>Summary</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3996690" y="1516380"/>
            <a:ext cx="7715250" cy="4503420"/>
          </a:xfrm>
        </p:spPr>
        <p:txBody>
          <a:bodyPr/>
          <a:lstStyle/>
          <a:p>
            <a:pPr>
              <a:lnSpc>
                <a:spcPct val="90000"/>
              </a:lnSpc>
            </a:pPr>
            <a:r>
              <a:rPr lang="en-US" altLang="en-US" sz="3600" dirty="0"/>
              <a:t>What are process, process context, and context switch? </a:t>
            </a:r>
          </a:p>
          <a:p>
            <a:pPr>
              <a:lnSpc>
                <a:spcPct val="90000"/>
              </a:lnSpc>
            </a:pPr>
            <a:endParaRPr lang="en-US" altLang="en-US" sz="3600" dirty="0"/>
          </a:p>
          <a:p>
            <a:pPr>
              <a:lnSpc>
                <a:spcPct val="90000"/>
              </a:lnSpc>
            </a:pPr>
            <a:r>
              <a:rPr lang="en-US" altLang="en-US" sz="3600" dirty="0"/>
              <a:t>What are scheduling criteria?</a:t>
            </a:r>
          </a:p>
          <a:p>
            <a:pPr>
              <a:lnSpc>
                <a:spcPct val="90000"/>
              </a:lnSpc>
            </a:pPr>
            <a:endParaRPr lang="en-US" altLang="en-US" sz="3600" dirty="0"/>
          </a:p>
          <a:p>
            <a:pPr>
              <a:lnSpc>
                <a:spcPct val="90000"/>
              </a:lnSpc>
            </a:pPr>
            <a:r>
              <a:rPr lang="en-US" altLang="en-US" sz="3600" dirty="0">
                <a:solidFill>
                  <a:srgbClr val="DD550C"/>
                </a:solidFill>
              </a:rPr>
              <a:t>Reading Assignment</a:t>
            </a:r>
            <a:r>
              <a:rPr lang="en-US" altLang="en-US" sz="3600" dirty="0"/>
              <a:t>: Chapter 6.1-6.3.4 page 261-273.</a:t>
            </a:r>
            <a:endParaRPr lang="en-US" altLang="en-US" dirty="0"/>
          </a:p>
        </p:txBody>
      </p:sp>
      <p:pic>
        <p:nvPicPr>
          <p:cNvPr id="8" name="Picture 7" descr="A close up of a logo&#10;&#10;Description generated with high confidence">
            <a:extLst>
              <a:ext uri="{FF2B5EF4-FFF2-40B4-BE49-F238E27FC236}">
                <a16:creationId xmlns:a16="http://schemas.microsoft.com/office/drawing/2014/main" id="{7170547B-6060-420B-9301-584B8408C56A}"/>
              </a:ext>
            </a:extLst>
          </p:cNvPr>
          <p:cNvPicPr>
            <a:picLocks noChangeAspect="1"/>
          </p:cNvPicPr>
          <p:nvPr/>
        </p:nvPicPr>
        <p:blipFill>
          <a:blip r:embed="rId3"/>
          <a:stretch>
            <a:fillRect/>
          </a:stretch>
        </p:blipFill>
        <p:spPr>
          <a:xfrm>
            <a:off x="762000" y="2033156"/>
            <a:ext cx="3058386" cy="3058386"/>
          </a:xfrm>
          <a:prstGeom prst="rect">
            <a:avLst/>
          </a:prstGeom>
        </p:spPr>
      </p:pic>
    </p:spTree>
    <p:extLst>
      <p:ext uri="{BB962C8B-B14F-4D97-AF65-F5344CB8AC3E}">
        <p14:creationId xmlns:p14="http://schemas.microsoft.com/office/powerpoint/2010/main" val="115823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26F3C682-2788-4900-B0F9-662B9C33826F}"/>
              </a:ext>
            </a:extLst>
          </p:cNvPr>
          <p:cNvGraphicFramePr>
            <a:graphicFrameLocks noChangeAspect="1"/>
          </p:cNvGraphicFramePr>
          <p:nvPr>
            <p:extLst>
              <p:ext uri="{D42A27DB-BD31-4B8C-83A1-F6EECF244321}">
                <p14:modId xmlns:p14="http://schemas.microsoft.com/office/powerpoint/2010/main" val="3335155107"/>
              </p:ext>
            </p:extLst>
          </p:nvPr>
        </p:nvGraphicFramePr>
        <p:xfrm>
          <a:off x="609600" y="381000"/>
          <a:ext cx="10630524" cy="5638800"/>
        </p:xfrm>
        <a:graphic>
          <a:graphicData uri="http://schemas.openxmlformats.org/presentationml/2006/ole">
            <mc:AlternateContent xmlns:mc="http://schemas.openxmlformats.org/markup-compatibility/2006">
              <mc:Choice xmlns:v="urn:schemas-microsoft-com:vml" Requires="v">
                <p:oleObj name="Bitmap Image" r:id="rId3" imgW="7302600" imgH="3873600" progId="Paint.Picture">
                  <p:embed/>
                </p:oleObj>
              </mc:Choice>
              <mc:Fallback>
                <p:oleObj name="Bitmap Image" r:id="rId3" imgW="7302600" imgH="3873600" progId="Paint.Picture">
                  <p:embed/>
                  <p:pic>
                    <p:nvPicPr>
                      <p:cNvPr id="0" name=""/>
                      <p:cNvPicPr/>
                      <p:nvPr/>
                    </p:nvPicPr>
                    <p:blipFill>
                      <a:blip r:embed="rId4"/>
                      <a:stretch>
                        <a:fillRect/>
                      </a:stretch>
                    </p:blipFill>
                    <p:spPr>
                      <a:xfrm>
                        <a:off x="609600" y="381000"/>
                        <a:ext cx="10630524" cy="5638800"/>
                      </a:xfrm>
                      <a:prstGeom prst="rect">
                        <a:avLst/>
                      </a:prstGeom>
                    </p:spPr>
                  </p:pic>
                </p:oleObj>
              </mc:Fallback>
            </mc:AlternateContent>
          </a:graphicData>
        </a:graphic>
      </p:graphicFrame>
    </p:spTree>
    <p:extLst>
      <p:ext uri="{BB962C8B-B14F-4D97-AF65-F5344CB8AC3E}">
        <p14:creationId xmlns:p14="http://schemas.microsoft.com/office/powerpoint/2010/main" val="42242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37EEA-2B5E-441B-A6CB-20F53E24403C}"/>
              </a:ext>
            </a:extLst>
          </p:cNvPr>
          <p:cNvPicPr>
            <a:picLocks noChangeAspect="1"/>
          </p:cNvPicPr>
          <p:nvPr/>
        </p:nvPicPr>
        <p:blipFill>
          <a:blip r:embed="rId3"/>
          <a:stretch>
            <a:fillRect/>
          </a:stretch>
        </p:blipFill>
        <p:spPr>
          <a:xfrm>
            <a:off x="885825" y="811473"/>
            <a:ext cx="10420350" cy="5429250"/>
          </a:xfrm>
          <a:prstGeom prst="rect">
            <a:avLst/>
          </a:prstGeom>
        </p:spPr>
      </p:pic>
      <p:sp>
        <p:nvSpPr>
          <p:cNvPr id="2" name="Title 1"/>
          <p:cNvSpPr>
            <a:spLocks noGrp="1"/>
          </p:cNvSpPr>
          <p:nvPr>
            <p:ph type="title"/>
          </p:nvPr>
        </p:nvSpPr>
        <p:spPr>
          <a:xfrm>
            <a:off x="304800" y="381000"/>
            <a:ext cx="10515600" cy="838200"/>
          </a:xfrm>
        </p:spPr>
        <p:txBody>
          <a:bodyPr/>
          <a:lstStyle/>
          <a:p>
            <a:r>
              <a:rPr lang="en-US" dirty="0"/>
              <a:t>RabbitMQ: Direct Exchange</a:t>
            </a:r>
          </a:p>
        </p:txBody>
      </p:sp>
    </p:spTree>
    <p:extLst>
      <p:ext uri="{BB962C8B-B14F-4D97-AF65-F5344CB8AC3E}">
        <p14:creationId xmlns:p14="http://schemas.microsoft.com/office/powerpoint/2010/main" val="290528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26019-34C0-45F4-AA6D-448E126AE59F}"/>
              </a:ext>
            </a:extLst>
          </p:cNvPr>
          <p:cNvPicPr>
            <a:picLocks noChangeAspect="1"/>
          </p:cNvPicPr>
          <p:nvPr/>
        </p:nvPicPr>
        <p:blipFill>
          <a:blip r:embed="rId3"/>
          <a:stretch>
            <a:fillRect/>
          </a:stretch>
        </p:blipFill>
        <p:spPr>
          <a:xfrm>
            <a:off x="823912" y="681037"/>
            <a:ext cx="10544175" cy="5495925"/>
          </a:xfrm>
          <a:prstGeom prst="rect">
            <a:avLst/>
          </a:prstGeom>
        </p:spPr>
      </p:pic>
      <p:sp>
        <p:nvSpPr>
          <p:cNvPr id="2" name="Title 1"/>
          <p:cNvSpPr>
            <a:spLocks noGrp="1"/>
          </p:cNvSpPr>
          <p:nvPr>
            <p:ph type="title"/>
          </p:nvPr>
        </p:nvSpPr>
        <p:spPr>
          <a:xfrm>
            <a:off x="304800" y="381000"/>
            <a:ext cx="10515600" cy="838200"/>
          </a:xfrm>
        </p:spPr>
        <p:txBody>
          <a:bodyPr/>
          <a:lstStyle/>
          <a:p>
            <a:r>
              <a:rPr lang="en-US" dirty="0"/>
              <a:t>RabbitMQ: Fanout Exchange</a:t>
            </a:r>
          </a:p>
        </p:txBody>
      </p:sp>
    </p:spTree>
    <p:extLst>
      <p:ext uri="{BB962C8B-B14F-4D97-AF65-F5344CB8AC3E}">
        <p14:creationId xmlns:p14="http://schemas.microsoft.com/office/powerpoint/2010/main" val="42162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FDE96F-7B82-45CD-B4AA-D086939EB076}"/>
              </a:ext>
            </a:extLst>
          </p:cNvPr>
          <p:cNvPicPr>
            <a:picLocks noChangeAspect="1"/>
          </p:cNvPicPr>
          <p:nvPr/>
        </p:nvPicPr>
        <p:blipFill>
          <a:blip r:embed="rId3"/>
          <a:stretch>
            <a:fillRect/>
          </a:stretch>
        </p:blipFill>
        <p:spPr>
          <a:xfrm>
            <a:off x="838200" y="695325"/>
            <a:ext cx="10515600" cy="5467350"/>
          </a:xfrm>
          <a:prstGeom prst="rect">
            <a:avLst/>
          </a:prstGeom>
        </p:spPr>
      </p:pic>
      <p:sp>
        <p:nvSpPr>
          <p:cNvPr id="2" name="Title 1"/>
          <p:cNvSpPr>
            <a:spLocks noGrp="1"/>
          </p:cNvSpPr>
          <p:nvPr>
            <p:ph type="title"/>
          </p:nvPr>
        </p:nvSpPr>
        <p:spPr>
          <a:xfrm>
            <a:off x="304800" y="381000"/>
            <a:ext cx="10515600" cy="838200"/>
          </a:xfrm>
        </p:spPr>
        <p:txBody>
          <a:bodyPr/>
          <a:lstStyle/>
          <a:p>
            <a:r>
              <a:rPr lang="en-US" dirty="0"/>
              <a:t>RabbitMQ: Topic Exchange</a:t>
            </a:r>
          </a:p>
        </p:txBody>
      </p:sp>
    </p:spTree>
    <p:extLst>
      <p:ext uri="{BB962C8B-B14F-4D97-AF65-F5344CB8AC3E}">
        <p14:creationId xmlns:p14="http://schemas.microsoft.com/office/powerpoint/2010/main" val="262380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E74C2-1FBD-48C9-BDFF-B872C1B68836}"/>
              </a:ext>
            </a:extLst>
          </p:cNvPr>
          <p:cNvPicPr>
            <a:picLocks noChangeAspect="1"/>
          </p:cNvPicPr>
          <p:nvPr/>
        </p:nvPicPr>
        <p:blipFill>
          <a:blip r:embed="rId2"/>
          <a:stretch>
            <a:fillRect/>
          </a:stretch>
        </p:blipFill>
        <p:spPr>
          <a:xfrm>
            <a:off x="-228601" y="0"/>
            <a:ext cx="12514433" cy="6858000"/>
          </a:xfrm>
          <a:prstGeom prst="rect">
            <a:avLst/>
          </a:prstGeom>
        </p:spPr>
      </p:pic>
    </p:spTree>
    <p:extLst>
      <p:ext uri="{BB962C8B-B14F-4D97-AF65-F5344CB8AC3E}">
        <p14:creationId xmlns:p14="http://schemas.microsoft.com/office/powerpoint/2010/main" val="12035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FDFE2A8-A050-4B72-BE4E-E9F6FCA8DE5A}"/>
              </a:ext>
            </a:extLst>
          </p:cNvPr>
          <p:cNvSpPr>
            <a:spLocks noGrp="1" noChangeArrowheads="1"/>
          </p:cNvSpPr>
          <p:nvPr>
            <p:ph type="title"/>
          </p:nvPr>
        </p:nvSpPr>
        <p:spPr/>
        <p:txBody>
          <a:bodyPr/>
          <a:lstStyle/>
          <a:p>
            <a:r>
              <a:rPr lang="en-US" altLang="en-US" dirty="0"/>
              <a:t>Amazon SQS</a:t>
            </a:r>
          </a:p>
        </p:txBody>
      </p:sp>
      <p:sp>
        <p:nvSpPr>
          <p:cNvPr id="35843" name="Rectangle 3">
            <a:extLst>
              <a:ext uri="{FF2B5EF4-FFF2-40B4-BE49-F238E27FC236}">
                <a16:creationId xmlns:a16="http://schemas.microsoft.com/office/drawing/2014/main" id="{755E7919-7724-4D73-802B-1C95BB3EA9E5}"/>
              </a:ext>
            </a:extLst>
          </p:cNvPr>
          <p:cNvSpPr>
            <a:spLocks noChangeArrowheads="1"/>
          </p:cNvSpPr>
          <p:nvPr/>
        </p:nvSpPr>
        <p:spPr bwMode="auto">
          <a:xfrm>
            <a:off x="1828800" y="5410200"/>
            <a:ext cx="1676400" cy="762000"/>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a:t>Writer</a:t>
            </a:r>
          </a:p>
        </p:txBody>
      </p:sp>
      <p:sp>
        <p:nvSpPr>
          <p:cNvPr id="35844" name="Text Box 4">
            <a:extLst>
              <a:ext uri="{FF2B5EF4-FFF2-40B4-BE49-F238E27FC236}">
                <a16:creationId xmlns:a16="http://schemas.microsoft.com/office/drawing/2014/main" id="{373E5538-396B-412B-9B7C-B9EA82557817}"/>
              </a:ext>
            </a:extLst>
          </p:cNvPr>
          <p:cNvSpPr txBox="1">
            <a:spLocks noChangeArrowheads="1"/>
          </p:cNvSpPr>
          <p:nvPr/>
        </p:nvSpPr>
        <p:spPr bwMode="auto">
          <a:xfrm>
            <a:off x="6829367" y="1559749"/>
            <a:ext cx="374211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algn="l">
              <a:buFont typeface="Times" panose="02020603050405020304" pitchFamily="18" charset="0"/>
              <a:buNone/>
            </a:pPr>
            <a:r>
              <a:rPr lang="en-US" altLang="en-US" sz="3200" b="0" dirty="0">
                <a:latin typeface="Calibri" panose="020F0502020204030204" pitchFamily="34" charset="0"/>
                <a:cs typeface="Calibri" panose="020F0502020204030204" pitchFamily="34" charset="0"/>
              </a:rPr>
              <a:t>Create an infinite </a:t>
            </a:r>
          </a:p>
          <a:p>
            <a:pPr algn="l">
              <a:buFont typeface="Times" panose="02020603050405020304" pitchFamily="18" charset="0"/>
              <a:buNone/>
            </a:pPr>
            <a:r>
              <a:rPr lang="en-US" altLang="en-US" sz="3200" b="0" dirty="0">
                <a:latin typeface="Calibri" panose="020F0502020204030204" pitchFamily="34" charset="0"/>
                <a:cs typeface="Calibri" panose="020F0502020204030204" pitchFamily="34" charset="0"/>
              </a:rPr>
              <a:t>asynchronous queue.</a:t>
            </a:r>
          </a:p>
        </p:txBody>
      </p:sp>
      <p:sp>
        <p:nvSpPr>
          <p:cNvPr id="35845" name="Text Box 5">
            <a:extLst>
              <a:ext uri="{FF2B5EF4-FFF2-40B4-BE49-F238E27FC236}">
                <a16:creationId xmlns:a16="http://schemas.microsoft.com/office/drawing/2014/main" id="{C36927CB-B0A7-452C-B939-F146DE5D701F}"/>
              </a:ext>
            </a:extLst>
          </p:cNvPr>
          <p:cNvSpPr txBox="1">
            <a:spLocks noChangeArrowheads="1"/>
          </p:cNvSpPr>
          <p:nvPr/>
        </p:nvSpPr>
        <p:spPr bwMode="auto">
          <a:xfrm>
            <a:off x="6885473" y="3142328"/>
            <a:ext cx="3686009"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algn="l">
              <a:buFont typeface="Times" panose="02020603050405020304" pitchFamily="18" charset="0"/>
              <a:buNone/>
            </a:pPr>
            <a:r>
              <a:rPr lang="en-US" altLang="en-US" sz="3200" b="0" dirty="0">
                <a:latin typeface="Calibri" panose="020F0502020204030204" pitchFamily="34" charset="0"/>
                <a:cs typeface="Calibri" panose="020F0502020204030204" pitchFamily="34" charset="0"/>
              </a:rPr>
              <a:t>Main Features:</a:t>
            </a:r>
          </a:p>
          <a:p>
            <a:pPr algn="l">
              <a:buFont typeface="Times" panose="02020603050405020304" pitchFamily="18" charset="0"/>
              <a:buChar char="•"/>
            </a:pPr>
            <a:r>
              <a:rPr lang="en-US" altLang="en-US" sz="3200" b="0" dirty="0">
                <a:latin typeface="Calibri" panose="020F0502020204030204" pitchFamily="34" charset="0"/>
                <a:cs typeface="Calibri" panose="020F0502020204030204" pitchFamily="34" charset="0"/>
              </a:rPr>
              <a:t>Multiple queues</a:t>
            </a:r>
          </a:p>
          <a:p>
            <a:pPr algn="l">
              <a:buFont typeface="Times" panose="02020603050405020304" pitchFamily="18" charset="0"/>
              <a:buChar char="•"/>
            </a:pPr>
            <a:r>
              <a:rPr lang="en-US" altLang="en-US" sz="3200" b="0" dirty="0" err="1">
                <a:latin typeface="Calibri" panose="020F0502020204030204" pitchFamily="34" charset="0"/>
                <a:cs typeface="Calibri" panose="020F0502020204030204" pitchFamily="34" charset="0"/>
              </a:rPr>
              <a:t>Upto</a:t>
            </a:r>
            <a:r>
              <a:rPr lang="en-US" altLang="en-US" sz="3200" b="0" dirty="0">
                <a:latin typeface="Calibri" panose="020F0502020204030204" pitchFamily="34" charset="0"/>
                <a:cs typeface="Calibri" panose="020F0502020204030204" pitchFamily="34" charset="0"/>
              </a:rPr>
              <a:t> 4K messages</a:t>
            </a:r>
          </a:p>
          <a:p>
            <a:pPr algn="l">
              <a:buFont typeface="Times" panose="02020603050405020304" pitchFamily="18" charset="0"/>
              <a:buChar char="•"/>
            </a:pPr>
            <a:r>
              <a:rPr lang="en-US" altLang="en-US" sz="3200" b="0" dirty="0">
                <a:latin typeface="Calibri" panose="020F0502020204030204" pitchFamily="34" charset="0"/>
                <a:cs typeface="Calibri" panose="020F0502020204030204" pitchFamily="34" charset="0"/>
              </a:rPr>
              <a:t>Message Locking </a:t>
            </a:r>
          </a:p>
        </p:txBody>
      </p:sp>
      <p:sp>
        <p:nvSpPr>
          <p:cNvPr id="35846" name="Rectangle 6">
            <a:extLst>
              <a:ext uri="{FF2B5EF4-FFF2-40B4-BE49-F238E27FC236}">
                <a16:creationId xmlns:a16="http://schemas.microsoft.com/office/drawing/2014/main" id="{6B0F2773-9556-4132-B40E-51F1C8D7DDD7}"/>
              </a:ext>
            </a:extLst>
          </p:cNvPr>
          <p:cNvSpPr>
            <a:spLocks noChangeArrowheads="1"/>
          </p:cNvSpPr>
          <p:nvPr/>
        </p:nvSpPr>
        <p:spPr bwMode="auto">
          <a:xfrm>
            <a:off x="1828800" y="1676400"/>
            <a:ext cx="4267200" cy="228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lstStyle/>
          <a:p>
            <a:pPr algn="ctr"/>
            <a:r>
              <a:rPr lang="en-US" altLang="en-US"/>
              <a:t>SQS Queue</a:t>
            </a:r>
          </a:p>
        </p:txBody>
      </p:sp>
      <p:sp>
        <p:nvSpPr>
          <p:cNvPr id="35847" name="Rectangle 7">
            <a:extLst>
              <a:ext uri="{FF2B5EF4-FFF2-40B4-BE49-F238E27FC236}">
                <a16:creationId xmlns:a16="http://schemas.microsoft.com/office/drawing/2014/main" id="{2FB0E271-300F-47B5-82F3-13F1C753603B}"/>
              </a:ext>
            </a:extLst>
          </p:cNvPr>
          <p:cNvSpPr>
            <a:spLocks noChangeArrowheads="1"/>
          </p:cNvSpPr>
          <p:nvPr/>
        </p:nvSpPr>
        <p:spPr bwMode="auto">
          <a:xfrm>
            <a:off x="1981200" y="2133600"/>
            <a:ext cx="38862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lstStyle/>
          <a:p>
            <a:pPr algn="ctr"/>
            <a:r>
              <a:rPr lang="en-US" altLang="en-US" sz="2200"/>
              <a:t>Message 1</a:t>
            </a:r>
            <a:endParaRPr lang="en-US" altLang="en-US"/>
          </a:p>
        </p:txBody>
      </p:sp>
      <p:sp>
        <p:nvSpPr>
          <p:cNvPr id="35848" name="Line 8">
            <a:extLst>
              <a:ext uri="{FF2B5EF4-FFF2-40B4-BE49-F238E27FC236}">
                <a16:creationId xmlns:a16="http://schemas.microsoft.com/office/drawing/2014/main" id="{50E09A3B-935F-49BE-8C58-BB0EAA74E2B3}"/>
              </a:ext>
            </a:extLst>
          </p:cNvPr>
          <p:cNvSpPr>
            <a:spLocks noChangeShapeType="1"/>
          </p:cNvSpPr>
          <p:nvPr/>
        </p:nvSpPr>
        <p:spPr bwMode="auto">
          <a:xfrm>
            <a:off x="4191000" y="4267200"/>
            <a:ext cx="0" cy="914400"/>
          </a:xfrm>
          <a:prstGeom prst="line">
            <a:avLst/>
          </a:prstGeom>
          <a:noFill/>
          <a:ln w="34925">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Line 9">
            <a:extLst>
              <a:ext uri="{FF2B5EF4-FFF2-40B4-BE49-F238E27FC236}">
                <a16:creationId xmlns:a16="http://schemas.microsoft.com/office/drawing/2014/main" id="{82D2AD26-547D-489A-8581-38AADE8EC354}"/>
              </a:ext>
            </a:extLst>
          </p:cNvPr>
          <p:cNvSpPr>
            <a:spLocks noChangeShapeType="1"/>
          </p:cNvSpPr>
          <p:nvPr/>
        </p:nvSpPr>
        <p:spPr bwMode="auto">
          <a:xfrm>
            <a:off x="3048000" y="4191000"/>
            <a:ext cx="0" cy="914400"/>
          </a:xfrm>
          <a:prstGeom prst="line">
            <a:avLst/>
          </a:prstGeom>
          <a:noFill/>
          <a:ln w="34925">
            <a:solidFill>
              <a:srgbClr val="96969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0" name="Text Box 10">
            <a:extLst>
              <a:ext uri="{FF2B5EF4-FFF2-40B4-BE49-F238E27FC236}">
                <a16:creationId xmlns:a16="http://schemas.microsoft.com/office/drawing/2014/main" id="{0DF7A6B4-CEE5-4210-8D3F-2CD7EE888BA9}"/>
              </a:ext>
            </a:extLst>
          </p:cNvPr>
          <p:cNvSpPr txBox="1">
            <a:spLocks noChangeArrowheads="1"/>
          </p:cNvSpPr>
          <p:nvPr/>
        </p:nvSpPr>
        <p:spPr bwMode="auto">
          <a:xfrm>
            <a:off x="1280005" y="4274403"/>
            <a:ext cx="16722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Send</a:t>
            </a:r>
          </a:p>
          <a:p>
            <a:r>
              <a:rPr lang="en-US" altLang="en-US" dirty="0"/>
              <a:t>Message</a:t>
            </a:r>
          </a:p>
        </p:txBody>
      </p:sp>
      <p:sp>
        <p:nvSpPr>
          <p:cNvPr id="35851" name="Text Box 11">
            <a:extLst>
              <a:ext uri="{FF2B5EF4-FFF2-40B4-BE49-F238E27FC236}">
                <a16:creationId xmlns:a16="http://schemas.microsoft.com/office/drawing/2014/main" id="{033B2F7C-B720-4493-A679-0320077EABEB}"/>
              </a:ext>
            </a:extLst>
          </p:cNvPr>
          <p:cNvSpPr txBox="1">
            <a:spLocks noChangeArrowheads="1"/>
          </p:cNvSpPr>
          <p:nvPr/>
        </p:nvSpPr>
        <p:spPr bwMode="auto">
          <a:xfrm>
            <a:off x="4183122" y="4274403"/>
            <a:ext cx="16722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Receive</a:t>
            </a:r>
          </a:p>
          <a:p>
            <a:r>
              <a:rPr lang="en-US" altLang="en-US" dirty="0"/>
              <a:t>Message</a:t>
            </a:r>
          </a:p>
        </p:txBody>
      </p:sp>
      <p:sp>
        <p:nvSpPr>
          <p:cNvPr id="35854" name="Rectangle 14">
            <a:extLst>
              <a:ext uri="{FF2B5EF4-FFF2-40B4-BE49-F238E27FC236}">
                <a16:creationId xmlns:a16="http://schemas.microsoft.com/office/drawing/2014/main" id="{B1967109-210E-4DBA-907D-31AC45EB7144}"/>
              </a:ext>
            </a:extLst>
          </p:cNvPr>
          <p:cNvSpPr>
            <a:spLocks noChangeArrowheads="1"/>
          </p:cNvSpPr>
          <p:nvPr/>
        </p:nvSpPr>
        <p:spPr bwMode="auto">
          <a:xfrm>
            <a:off x="1905000" y="3200400"/>
            <a:ext cx="38862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lstStyle/>
          <a:p>
            <a:pPr algn="ctr"/>
            <a:r>
              <a:rPr lang="en-US" altLang="en-US" sz="2200"/>
              <a:t>Message N</a:t>
            </a:r>
            <a:endParaRPr lang="en-US" altLang="en-US"/>
          </a:p>
        </p:txBody>
      </p:sp>
      <p:sp>
        <p:nvSpPr>
          <p:cNvPr id="35857" name="Text Box 17">
            <a:extLst>
              <a:ext uri="{FF2B5EF4-FFF2-40B4-BE49-F238E27FC236}">
                <a16:creationId xmlns:a16="http://schemas.microsoft.com/office/drawing/2014/main" id="{52A8EC44-2484-483E-A330-6CBCBE8CDB60}"/>
              </a:ext>
            </a:extLst>
          </p:cNvPr>
          <p:cNvSpPr txBox="1">
            <a:spLocks noChangeArrowheads="1"/>
          </p:cNvSpPr>
          <p:nvPr/>
        </p:nvSpPr>
        <p:spPr bwMode="auto">
          <a:xfrm>
            <a:off x="3639680" y="2590801"/>
            <a:ext cx="5068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35858" name="Rectangle 18">
            <a:extLst>
              <a:ext uri="{FF2B5EF4-FFF2-40B4-BE49-F238E27FC236}">
                <a16:creationId xmlns:a16="http://schemas.microsoft.com/office/drawing/2014/main" id="{E49E3F5B-AC24-45EA-84B7-1579CF172A78}"/>
              </a:ext>
            </a:extLst>
          </p:cNvPr>
          <p:cNvSpPr>
            <a:spLocks noChangeArrowheads="1"/>
          </p:cNvSpPr>
          <p:nvPr/>
        </p:nvSpPr>
        <p:spPr bwMode="auto">
          <a:xfrm>
            <a:off x="4114800" y="5410200"/>
            <a:ext cx="1676400" cy="762000"/>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a:t>Reader</a:t>
            </a:r>
          </a:p>
        </p:txBody>
      </p:sp>
    </p:spTree>
  </p:cSld>
  <p:clrMapOvr>
    <a:masterClrMapping/>
  </p:clrMapOvr>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9574</TotalTime>
  <Words>1369</Words>
  <Application>Microsoft Office PowerPoint</Application>
  <PresentationFormat>Widescreen</PresentationFormat>
  <Paragraphs>182</Paragraphs>
  <Slides>33</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Monotype Sorts</vt:lpstr>
      <vt:lpstr>Arial</vt:lpstr>
      <vt:lpstr>Calibri</vt:lpstr>
      <vt:lpstr>Times</vt:lpstr>
      <vt:lpstr>Times New Roman</vt:lpstr>
      <vt:lpstr>Verdana</vt:lpstr>
      <vt:lpstr>nasa.osma.sas2001</vt:lpstr>
      <vt:lpstr>Bitmap Image</vt:lpstr>
      <vt:lpstr>COMP 7500/7506  Advanced Operating Systems</vt:lpstr>
      <vt:lpstr>Messaging Queues for Building Distributed Systems</vt:lpstr>
      <vt:lpstr>RabbitMQ Overview</vt:lpstr>
      <vt:lpstr>PowerPoint Presentation</vt:lpstr>
      <vt:lpstr>RabbitMQ: Direct Exchange</vt:lpstr>
      <vt:lpstr>RabbitMQ: Fanout Exchange</vt:lpstr>
      <vt:lpstr>RabbitMQ: Topic Exchange</vt:lpstr>
      <vt:lpstr>PowerPoint Presentation</vt:lpstr>
      <vt:lpstr>Amazon SQS</vt:lpstr>
      <vt:lpstr>Amazon SQS</vt:lpstr>
      <vt:lpstr>RPC Frameworks in Modern Systems</vt:lpstr>
      <vt:lpstr>PowerPoint Presentation</vt:lpstr>
      <vt:lpstr>gRPC Basics</vt:lpstr>
      <vt:lpstr>The .proto File</vt:lpstr>
      <vt:lpstr>route_guide_server.cc</vt:lpstr>
      <vt:lpstr>route_guide_server.cc</vt:lpstr>
      <vt:lpstr>route_guide_client.cc</vt:lpstr>
      <vt:lpstr>COMP 7500/7506  Advanced Operating Systems</vt:lpstr>
      <vt:lpstr>Learning Objectives</vt:lpstr>
      <vt:lpstr>PowerPoint Presentation</vt:lpstr>
      <vt:lpstr>Exercise 1 (Menti): What is a process? </vt:lpstr>
      <vt:lpstr>What is Process Context?</vt:lpstr>
      <vt:lpstr>Exercise 2 (Menti): Which statement is incorrect about context switch? </vt:lpstr>
      <vt:lpstr>Context Switch </vt:lpstr>
      <vt:lpstr>Exercise 3: Please design a process scheduling system diagram (Hint: two queues, one scheduler)</vt:lpstr>
      <vt:lpstr>Exercise 4: What are reasons for running processes to cease using a CPU?  Please write down at least two reasons. </vt:lpstr>
      <vt:lpstr>Five-State Process Model</vt:lpstr>
      <vt:lpstr>Exercise 5: What is the data structure of items in the ready queue and I/O queue?</vt:lpstr>
      <vt:lpstr>PowerPoint Presentation</vt:lpstr>
      <vt:lpstr>Wait Time vs. Turnaround Time</vt:lpstr>
      <vt:lpstr>Exercise 6 (Plickers): The system objectives of processor scheduling include the following ones except: </vt:lpstr>
      <vt:lpstr>Exercise 7 (Plickers): The shortest job next scheduling algorithm schedules the following five jobs.  (7.1) What is the average turn around time?   A.  315  B. 600  C. 560  D. 480 (7.2) What is the average waiting time?  A.  285  B. 320  C. 410  D. 305  i 0 1 2 3 4 t(pi) 350, 125, 475, 250, 75 </vt:lpstr>
      <vt:lpstr>Summary</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466</cp:revision>
  <cp:lastPrinted>2010-08-20T15:06:51Z</cp:lastPrinted>
  <dcterms:created xsi:type="dcterms:W3CDTF">2010-08-19T20:24:24Z</dcterms:created>
  <dcterms:modified xsi:type="dcterms:W3CDTF">2021-02-03T16:10:30Z</dcterms:modified>
  <cp:category/>
</cp:coreProperties>
</file>